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0" r:id="rId4"/>
    <p:sldId id="263" r:id="rId5"/>
    <p:sldId id="264" r:id="rId6"/>
    <p:sldId id="265" r:id="rId7"/>
    <p:sldId id="322" r:id="rId8"/>
    <p:sldId id="321" r:id="rId9"/>
    <p:sldId id="267" r:id="rId10"/>
    <p:sldId id="330" r:id="rId11"/>
    <p:sldId id="326" r:id="rId12"/>
    <p:sldId id="270" r:id="rId13"/>
    <p:sldId id="271" r:id="rId14"/>
    <p:sldId id="272" r:id="rId15"/>
    <p:sldId id="281" r:id="rId16"/>
    <p:sldId id="282" r:id="rId17"/>
    <p:sldId id="328" r:id="rId18"/>
    <p:sldId id="283" r:id="rId19"/>
    <p:sldId id="327" r:id="rId20"/>
    <p:sldId id="273" r:id="rId21"/>
    <p:sldId id="275" r:id="rId22"/>
    <p:sldId id="324" r:id="rId23"/>
    <p:sldId id="325" r:id="rId24"/>
    <p:sldId id="276" r:id="rId25"/>
    <p:sldId id="277" r:id="rId26"/>
    <p:sldId id="337" r:id="rId27"/>
    <p:sldId id="278" r:id="rId28"/>
    <p:sldId id="279" r:id="rId29"/>
    <p:sldId id="284" r:id="rId30"/>
    <p:sldId id="285" r:id="rId31"/>
    <p:sldId id="286" r:id="rId32"/>
    <p:sldId id="287" r:id="rId33"/>
    <p:sldId id="288" r:id="rId34"/>
    <p:sldId id="334" r:id="rId35"/>
    <p:sldId id="336" r:id="rId36"/>
    <p:sldId id="335" r:id="rId37"/>
    <p:sldId id="289" r:id="rId38"/>
    <p:sldId id="333"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23" r:id="rId52"/>
    <p:sldId id="305" r:id="rId53"/>
    <p:sldId id="307" r:id="rId54"/>
    <p:sldId id="308" r:id="rId55"/>
    <p:sldId id="338" r:id="rId56"/>
    <p:sldId id="309" r:id="rId57"/>
    <p:sldId id="310" r:id="rId58"/>
    <p:sldId id="311" r:id="rId59"/>
    <p:sldId id="312" r:id="rId60"/>
    <p:sldId id="313" r:id="rId61"/>
    <p:sldId id="314" r:id="rId62"/>
    <p:sldId id="315" r:id="rId63"/>
    <p:sldId id="332" r:id="rId64"/>
    <p:sldId id="316" r:id="rId65"/>
    <p:sldId id="317" r:id="rId66"/>
    <p:sldId id="318" r:id="rId67"/>
    <p:sldId id="319" r:id="rId68"/>
    <p:sldId id="339" r:id="rId69"/>
    <p:sldId id="341" r:id="rId70"/>
    <p:sldId id="340" r:id="rId7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143000"/>
          </a:xfrm>
        </p:spPr>
        <p:txBody>
          <a:bodyPr anchor="ctr"/>
          <a:lstStyle>
            <a:lvl1pPr algn="l">
              <a:defRPr sz="4600"/>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8" name="Segnaposto numero diapositiva 7"/>
          <p:cNvSpPr>
            <a:spLocks noGrp="1"/>
          </p:cNvSpPr>
          <p:nvPr>
            <p:ph type="sldNum" sz="quarter" idx="11"/>
          </p:nvPr>
        </p:nvSpPr>
        <p:spPr/>
        <p:txBody>
          <a:bodyPr/>
          <a:lstStyle/>
          <a:p>
            <a:fld id="{B007B441-5312-499D-93C3-6E37886527FA}" type="slidenum">
              <a:rPr lang="it-IT" smtClean="0"/>
              <a:pPr/>
              <a:t>‹N›</a:t>
            </a:fld>
            <a:endParaRPr lang="it-IT"/>
          </a:p>
        </p:txBody>
      </p:sp>
      <p:sp>
        <p:nvSpPr>
          <p:cNvPr id="9" name="Segnaposto piè di pagina 8"/>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156448" y="6422064"/>
            <a:ext cx="762000" cy="365125"/>
          </a:xfrm>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457200" y="6422064"/>
            <a:ext cx="2133600" cy="365125"/>
          </a:xfrm>
        </p:spPr>
        <p:txBody>
          <a:bodyPr/>
          <a:lstStyle/>
          <a:p>
            <a:fld id="{4B6055F8-1D02-4417-9241-55C834FD9970}" type="datetimeFigureOut">
              <a:rPr lang="it-IT" smtClean="0"/>
              <a:pPr/>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igura a mano liber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B6055F8-1D02-4417-9241-55C834FD9970}" type="datetimeFigureOut">
              <a:rPr lang="it-IT" smtClean="0"/>
              <a:pPr/>
              <a:t>19/11/2022</a:t>
            </a:fld>
            <a:endParaRPr lang="it-IT"/>
          </a:p>
        </p:txBody>
      </p:sp>
      <p:sp>
        <p:nvSpPr>
          <p:cNvPr id="22" name="Segnaposto piè di pagina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t-IT"/>
          </a:p>
        </p:txBody>
      </p:sp>
      <p:sp>
        <p:nvSpPr>
          <p:cNvPr id="18" name="Segnaposto numero diapositiva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007B441-5312-499D-93C3-6E37886527FA}"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frareg.com/it/catalogo-corsi/antincendio-e-primo-soccorso/corso-addetti-squadra-emergenza-antincendio-rischio-medio/" TargetMode="External"/><Relationship Id="rId2" Type="http://schemas.openxmlformats.org/officeDocument/2006/relationships/hyperlink" Target="https://www.frareg.com/it/catalogo-corsi/antincendio-e-primo-soccorso/corso-addetti-alla-squadra-emergenza-antincendio-rischio-basso/" TargetMode="External"/><Relationship Id="rId1" Type="http://schemas.openxmlformats.org/officeDocument/2006/relationships/slideLayout" Target="../slideLayouts/slideLayout1.xml"/><Relationship Id="rId4" Type="http://schemas.openxmlformats.org/officeDocument/2006/relationships/hyperlink" Target="https://www.frareg.com/it/catalogo-corsi/antincendio-e-primo-soccorso/corso-addetti-squadra-emergenza-antincendio-rischio-elevato/"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www.frareg.com/it/medicina-del-lavoro/il-medico-competente-in-azienda-cosa-fa/"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fontScale="90000"/>
          </a:bodyPr>
          <a:lstStyle/>
          <a:p>
            <a:pPr algn="ctr"/>
            <a:r>
              <a:rPr lang="it-IT" dirty="0" smtClean="0"/>
              <a:t/>
            </a:r>
            <a:br>
              <a:rPr lang="it-IT" dirty="0" smtClean="0"/>
            </a:br>
            <a:r>
              <a:rPr lang="it-IT" dirty="0" smtClean="0">
                <a:solidFill>
                  <a:srgbClr val="92D050"/>
                </a:solidFill>
              </a:rPr>
              <a:t>DECRETO LEGISLATIVO 81/2008</a:t>
            </a:r>
            <a:br>
              <a:rPr lang="it-IT" dirty="0" smtClean="0">
                <a:solidFill>
                  <a:srgbClr val="92D050"/>
                </a:solidFill>
              </a:rPr>
            </a:br>
            <a:r>
              <a:rPr lang="it-IT" dirty="0" smtClean="0">
                <a:solidFill>
                  <a:srgbClr val="92D050"/>
                </a:solidFill>
              </a:rPr>
              <a:t/>
            </a:r>
            <a:br>
              <a:rPr lang="it-IT" dirty="0" smtClean="0">
                <a:solidFill>
                  <a:srgbClr val="92D050"/>
                </a:solidFill>
              </a:rPr>
            </a:br>
            <a:r>
              <a:rPr lang="it-IT" sz="3600" dirty="0" smtClean="0">
                <a:solidFill>
                  <a:srgbClr val="92D050"/>
                </a:solidFill>
              </a:rPr>
              <a:t>detto  anche  </a:t>
            </a:r>
            <a:br>
              <a:rPr lang="it-IT" sz="3600" dirty="0" smtClean="0">
                <a:solidFill>
                  <a:srgbClr val="92D050"/>
                </a:solidFill>
              </a:rPr>
            </a:br>
            <a:r>
              <a:rPr lang="it-IT" sz="3600" dirty="0" smtClean="0">
                <a:solidFill>
                  <a:srgbClr val="92D050"/>
                </a:solidFill>
              </a:rPr>
              <a:t>testo unico sulla sicurezza </a:t>
            </a:r>
            <a:endParaRPr lang="it-IT" sz="3600" dirty="0">
              <a:solidFill>
                <a:srgbClr val="92D050"/>
              </a:solidFill>
            </a:endParaRPr>
          </a:p>
        </p:txBody>
      </p:sp>
      <p:sp>
        <p:nvSpPr>
          <p:cNvPr id="3" name="Sottotitolo 2"/>
          <p:cNvSpPr>
            <a:spLocks noGrp="1"/>
          </p:cNvSpPr>
          <p:nvPr>
            <p:ph type="subTitle" idx="1"/>
          </p:nvPr>
        </p:nvSpPr>
        <p:spPr>
          <a:xfrm>
            <a:off x="433050" y="5013176"/>
            <a:ext cx="8315414" cy="504056"/>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392488"/>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Pericolo (D.Lg.81/08 art.2)</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Proprietà o qualità intrinseca di un determinato</a:t>
            </a:r>
            <a:br>
              <a:rPr lang="it-IT" sz="3200" cap="none" dirty="0" smtClean="0">
                <a:solidFill>
                  <a:srgbClr val="92D050"/>
                </a:solidFill>
              </a:rPr>
            </a:br>
            <a:r>
              <a:rPr lang="it-IT" sz="3200" cap="none" dirty="0" smtClean="0">
                <a:solidFill>
                  <a:srgbClr val="92D050"/>
                </a:solidFill>
              </a:rPr>
              <a:t>fattore avente il potenziale di causare danno alle persone</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b="0" cap="none" dirty="0" smtClean="0">
                <a:solidFill>
                  <a:srgbClr val="92D050"/>
                </a:solidFill>
              </a:rPr>
              <a:t> </a:t>
            </a: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 i fattori possono essere: una situazione,  un oggetto,  una sostanza, ecc.</a:t>
            </a:r>
            <a:r>
              <a:rPr lang="it-IT" sz="3200" dirty="0" smtClean="0"/>
              <a:t/>
            </a:r>
            <a:br>
              <a:rPr lang="it-IT" sz="3200" dirty="0" smtClean="0"/>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dirty="0" smtClean="0"/>
              <a:t> </a:t>
            </a:r>
            <a:r>
              <a:rPr lang="it-IT" sz="3200" cap="none" dirty="0" smtClean="0">
                <a:solidFill>
                  <a:srgbClr val="92D050"/>
                </a:solidFill>
              </a:rPr>
              <a:t>Danno</a:t>
            </a:r>
            <a:br>
              <a:rPr lang="it-IT" sz="3200" cap="none" dirty="0" smtClean="0">
                <a:solidFill>
                  <a:srgbClr val="92D050"/>
                </a:solidFill>
              </a:rPr>
            </a:br>
            <a:r>
              <a:rPr lang="it-IT" sz="1800" cap="none" dirty="0" smtClean="0">
                <a:solidFill>
                  <a:srgbClr val="92D050"/>
                </a:solidFill>
              </a:rPr>
              <a:t> </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Qualunque conseguenza negativa derivante dal verificarsi  di evento </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 Gravità delle conseguenze che si verificano al concretizzarsi del pericolo</a:t>
            </a:r>
            <a:br>
              <a:rPr lang="it-IT" sz="3200" cap="none" dirty="0" smtClean="0">
                <a:solidFill>
                  <a:srgbClr val="92D050"/>
                </a:solidFill>
              </a:rPr>
            </a:br>
            <a:r>
              <a:rPr lang="it-IT" sz="3200" cap="none" dirty="0" smtClean="0">
                <a:solidFill>
                  <a:srgbClr val="92D050"/>
                </a:solidFill>
              </a:rPr>
              <a:t>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392488"/>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Rischio (D.Lg</a:t>
            </a:r>
            <a:r>
              <a:rPr lang="it-IT" sz="3200" cap="none" dirty="0" err="1" smtClean="0">
                <a:solidFill>
                  <a:srgbClr val="92D050"/>
                </a:solidFill>
              </a:rPr>
              <a:t>.81/0</a:t>
            </a:r>
            <a:r>
              <a:rPr lang="it-IT" sz="3200" cap="none" dirty="0" smtClean="0">
                <a:solidFill>
                  <a:srgbClr val="92D050"/>
                </a:solidFill>
              </a:rPr>
              <a:t>8 art.2)</a:t>
            </a:r>
            <a:br>
              <a:rPr lang="it-IT" sz="3200" cap="none" dirty="0" smtClean="0">
                <a:solidFill>
                  <a:srgbClr val="92D050"/>
                </a:solidFill>
              </a:rPr>
            </a:br>
            <a:r>
              <a:rPr lang="it-IT" sz="3200" dirty="0" smtClean="0"/>
              <a:t> </a:t>
            </a:r>
            <a:br>
              <a:rPr lang="it-IT" sz="3200" dirty="0" smtClean="0"/>
            </a:br>
            <a:r>
              <a:rPr lang="it-IT" sz="3200" cap="none" dirty="0" smtClean="0">
                <a:solidFill>
                  <a:srgbClr val="92D050"/>
                </a:solidFill>
              </a:rPr>
              <a:t>Probabilità di raggiungimento del livello potenziale di danno nelle condizioni di impiego o di esposizione ad un determinato fattore o agente oppure alla loro combinazione</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949280"/>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Rischio (D.Lg</a:t>
            </a:r>
            <a:r>
              <a:rPr lang="it-IT" sz="3200" cap="none" dirty="0" err="1" smtClean="0">
                <a:solidFill>
                  <a:srgbClr val="92D050"/>
                </a:solidFill>
              </a:rPr>
              <a:t>.81/0</a:t>
            </a:r>
            <a:r>
              <a:rPr lang="it-IT" sz="3200" cap="none" dirty="0" smtClean="0">
                <a:solidFill>
                  <a:srgbClr val="92D050"/>
                </a:solidFill>
              </a:rPr>
              <a:t>8 art.2)</a:t>
            </a:r>
            <a:br>
              <a:rPr lang="it-IT" sz="3200" cap="none" dirty="0" smtClean="0">
                <a:solidFill>
                  <a:srgbClr val="92D050"/>
                </a:solidFill>
              </a:rPr>
            </a:br>
            <a:r>
              <a:rPr lang="it-IT" sz="1800" dirty="0" smtClean="0"/>
              <a:t/>
            </a:r>
            <a:br>
              <a:rPr lang="it-IT" sz="1800" dirty="0" smtClean="0"/>
            </a:br>
            <a:r>
              <a:rPr lang="it-IT" sz="3200" dirty="0" smtClean="0"/>
              <a:t> </a:t>
            </a:r>
            <a:r>
              <a:rPr lang="it-IT" sz="3200" cap="none" dirty="0" smtClean="0">
                <a:solidFill>
                  <a:srgbClr val="92D050"/>
                </a:solidFill>
              </a:rPr>
              <a:t>Il rischio è un concetto probabilistico e non solo </a:t>
            </a:r>
            <a:br>
              <a:rPr lang="it-IT" sz="3200" cap="none" dirty="0" smtClean="0">
                <a:solidFill>
                  <a:srgbClr val="92D050"/>
                </a:solidFill>
              </a:rPr>
            </a:br>
            <a:r>
              <a:rPr lang="it-IT" sz="3200" cap="none" dirty="0" smtClean="0">
                <a:solidFill>
                  <a:srgbClr val="92D050"/>
                </a:solidFill>
              </a:rPr>
              <a:t>ossia la probabilità che accada un certo evento capace di causare un danno alle persone.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Rischio (D.Lg</a:t>
            </a:r>
            <a:r>
              <a:rPr lang="it-IT" sz="3200" cap="none" dirty="0" err="1" smtClean="0">
                <a:solidFill>
                  <a:srgbClr val="92D050"/>
                </a:solidFill>
              </a:rPr>
              <a:t>.81/0</a:t>
            </a:r>
            <a:r>
              <a:rPr lang="it-IT" sz="3200" cap="none" dirty="0" smtClean="0">
                <a:solidFill>
                  <a:srgbClr val="92D050"/>
                </a:solidFill>
              </a:rPr>
              <a:t>8 art.2)</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 La nozione di rischio implica l’esistenza di una sorgente di pericolo e della possibilità che essa si trasformi in un danno.</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 Dove c’è un rischio c’è una fonte di pericolo e viceversa.</a:t>
            </a:r>
            <a:br>
              <a:rPr lang="it-IT" sz="2800" cap="none" dirty="0" smtClean="0">
                <a:solidFill>
                  <a:srgbClr val="92D050"/>
                </a:solidFill>
              </a:rPr>
            </a:br>
            <a:r>
              <a:rPr lang="it-IT" sz="2800" cap="none" dirty="0" smtClean="0">
                <a:solidFill>
                  <a:srgbClr val="92D050"/>
                </a:solidFill>
              </a:rPr>
              <a:t>Dove c’è un pericolo c’è un possibile danno.</a:t>
            </a:r>
            <a:br>
              <a:rPr lang="it-IT" sz="2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lvl="0"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2800" cap="none" dirty="0" smtClean="0">
                <a:solidFill>
                  <a:srgbClr val="92D050"/>
                </a:solidFill>
              </a:rPr>
              <a:t>Rischi per la salute</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Appartengono a questa categoria i rischi dovuti        all’esposizione </a:t>
            </a:r>
            <a:br>
              <a:rPr lang="it-IT" sz="2800" cap="none" dirty="0" smtClean="0">
                <a:solidFill>
                  <a:srgbClr val="92D050"/>
                </a:solidFill>
              </a:rPr>
            </a:br>
            <a:r>
              <a:rPr lang="it-IT" sz="2800" cap="none" dirty="0" smtClean="0">
                <a:solidFill>
                  <a:srgbClr val="92D050"/>
                </a:solidFill>
              </a:rPr>
              <a:t>agli agenti chimici  e fisici  </a:t>
            </a:r>
            <a:br>
              <a:rPr lang="it-IT" sz="2800" cap="none" dirty="0" smtClean="0">
                <a:solidFill>
                  <a:srgbClr val="92D050"/>
                </a:solidFill>
              </a:rPr>
            </a:br>
            <a:r>
              <a:rPr lang="it-IT" sz="2800" cap="none" dirty="0" smtClean="0">
                <a:solidFill>
                  <a:srgbClr val="92D050"/>
                </a:solidFill>
              </a:rPr>
              <a:t> i cui effetti non sono immediatamente visibili.</a:t>
            </a:r>
            <a:br>
              <a:rPr lang="it-IT" sz="2800" cap="none" dirty="0" smtClean="0">
                <a:solidFill>
                  <a:srgbClr val="92D050"/>
                </a:solidFill>
              </a:rPr>
            </a:br>
            <a:r>
              <a:rPr lang="it-IT" sz="2800" dirty="0" smtClean="0">
                <a:solidFill>
                  <a:srgbClr val="92D050"/>
                </a:solidFill>
              </a:rPr>
              <a:t/>
            </a:r>
            <a:br>
              <a:rPr lang="it-IT" sz="2800" dirty="0" smtClean="0">
                <a:solidFill>
                  <a:srgbClr val="92D050"/>
                </a:solidFill>
              </a:rPr>
            </a:br>
            <a:r>
              <a:rPr lang="it-IT" sz="2700" cap="none" dirty="0" smtClean="0">
                <a:solidFill>
                  <a:srgbClr val="92D050"/>
                </a:solidFill>
              </a:rPr>
              <a:t> ( ag. fisici es. rumore vibrazioni, ultrasuoni e radiazioni) </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a:bodyPr>
          <a:lstStyle/>
          <a:p>
            <a:pPr lvl="0"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3200" dirty="0" smtClean="0"/>
              <a:t> </a:t>
            </a:r>
            <a:r>
              <a:rPr lang="it-IT" sz="3200" cap="none" dirty="0" smtClean="0">
                <a:solidFill>
                  <a:srgbClr val="92D050"/>
                </a:solidFill>
              </a:rPr>
              <a:t>Rischi per la sicurezza</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Riguardano tutte le situazioni dalle quali può derivare un incidente sul lavoro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lvl="0" algn="ctr"/>
            <a:r>
              <a:rPr lang="it-IT" sz="3200" cap="none" dirty="0" smtClean="0">
                <a:solidFill>
                  <a:srgbClr val="92D050"/>
                </a:solidFill>
              </a:rPr>
              <a:t/>
            </a:r>
            <a:br>
              <a:rPr lang="it-IT" sz="3200" cap="none" dirty="0" smtClean="0">
                <a:solidFill>
                  <a:srgbClr val="92D050"/>
                </a:solidFill>
              </a:rPr>
            </a:b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infortunio</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Evento traumatico avvenuto per causa violenta che provoca una lesione più o meno grave.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lvl="0"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3200" cap="none" dirty="0" smtClean="0">
                <a:solidFill>
                  <a:srgbClr val="92D050"/>
                </a:solidFill>
              </a:rPr>
              <a:t> Rischi trasversali o organizzativi</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Sono i rischi che dipendono dalle cosiddette “dinamiche aziendali”, cioè dall’insieme dei rapporti lavorativi, interpersonali e di organizzazione che si creano all’interno di un ambito lavorativo.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2800" dirty="0" smtClean="0"/>
              <a:t> </a:t>
            </a:r>
            <a:r>
              <a:rPr lang="it-IT" sz="2000" cap="none" dirty="0" smtClean="0">
                <a:solidFill>
                  <a:srgbClr val="92D050"/>
                </a:solidFill>
              </a:rPr>
              <a:t>A questa categoria dei rischi è stato aggiunto negli ultimi anni un rischio particolare denominato  “rischio di stress da lavoro correlato”</a:t>
            </a: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lvl="0" algn="ctr" fontAlgn="base">
              <a:buFont typeface="Arial" pitchFamily="34" charset="0"/>
              <a:buChar char="•"/>
            </a:pP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alcune tipologie di rischio</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err="1" smtClean="0">
                <a:solidFill>
                  <a:srgbClr val="92D050"/>
                </a:solidFill>
              </a:rPr>
              <a:t>rischio</a:t>
            </a:r>
            <a:r>
              <a:rPr lang="it-IT" sz="3200" cap="none" dirty="0" smtClean="0">
                <a:solidFill>
                  <a:srgbClr val="92D050"/>
                </a:solidFill>
              </a:rPr>
              <a:t> fisico (rumore, radiazioni ottiche,vibrazioni meccaniche,  movimentazione manuale dei carichi microclima)</a:t>
            </a:r>
            <a:br>
              <a:rPr lang="it-IT" sz="3200" cap="none" dirty="0" smtClean="0">
                <a:solidFill>
                  <a:srgbClr val="92D050"/>
                </a:solidFill>
              </a:rPr>
            </a:br>
            <a:r>
              <a:rPr lang="it-IT" sz="3200" cap="none" dirty="0" smtClean="0">
                <a:solidFill>
                  <a:srgbClr val="92D050"/>
                </a:solidFill>
              </a:rPr>
              <a:t>rischio biologico  (legato agli agenti, microrganismi patogeni)</a:t>
            </a:r>
            <a:br>
              <a:rPr lang="it-IT" sz="3200" cap="none" dirty="0" smtClean="0">
                <a:solidFill>
                  <a:srgbClr val="92D050"/>
                </a:solidFill>
              </a:rPr>
            </a:br>
            <a:r>
              <a:rPr lang="it-IT" sz="3200" cap="none" dirty="0" smtClean="0">
                <a:solidFill>
                  <a:srgbClr val="92D050"/>
                </a:solidFill>
              </a:rPr>
              <a:t>rischi chimico  (sostanze che posso provocare danni alla salute)</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rischio da stress da lavoro correlato</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 </a:t>
            </a:r>
            <a:r>
              <a:rPr lang="it-IT" sz="2400" cap="none" dirty="0" smtClean="0">
                <a:solidFill>
                  <a:srgbClr val="92D050"/>
                </a:solidFill>
              </a:rPr>
              <a:t/>
            </a:r>
            <a:br>
              <a:rPr lang="it-IT" sz="24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392488"/>
          </a:xfrm>
        </p:spPr>
        <p:txBody>
          <a:bodyPr>
            <a:normAutofit fontScale="90000"/>
          </a:bodyPr>
          <a:lstStyle/>
          <a:p>
            <a:pPr algn="ctr"/>
            <a:r>
              <a:rPr lang="it-IT" sz="4800" cap="none" dirty="0" err="1" smtClean="0">
                <a:solidFill>
                  <a:srgbClr val="92D050"/>
                </a:solidFill>
              </a:rPr>
              <a:t>D.Lgs</a:t>
            </a:r>
            <a:r>
              <a:rPr lang="it-IT" sz="4800" cap="none" dirty="0" smtClean="0">
                <a:solidFill>
                  <a:srgbClr val="92D050"/>
                </a:solidFill>
              </a:rPr>
              <a:t> 81/2008</a:t>
            </a:r>
            <a:br>
              <a:rPr lang="it-IT" sz="4800" cap="none" dirty="0" smtClean="0">
                <a:solidFill>
                  <a:srgbClr val="92D050"/>
                </a:solidFill>
              </a:rPr>
            </a:br>
            <a:r>
              <a:rPr lang="it-IT" sz="3600" cap="none" dirty="0" smtClean="0">
                <a:solidFill>
                  <a:srgbClr val="92D050"/>
                </a:solidFill>
              </a:rPr>
              <a:t/>
            </a:r>
            <a:br>
              <a:rPr lang="it-IT" sz="3600" cap="none" dirty="0" smtClean="0">
                <a:solidFill>
                  <a:srgbClr val="92D050"/>
                </a:solidFill>
              </a:rPr>
            </a:br>
            <a:r>
              <a:rPr lang="it-IT" cap="none" dirty="0" smtClean="0">
                <a:solidFill>
                  <a:srgbClr val="92D050"/>
                </a:solidFill>
              </a:rPr>
              <a:t>è un provvedimento normativo emanato per  riordinare e coordinare all’interno di un unico testo  tutte le norme in materia di sicurezza sul lavoro </a:t>
            </a:r>
            <a:endParaRPr lang="it-IT" sz="3600" cap="none" dirty="0">
              <a:solidFill>
                <a:srgbClr val="92D050"/>
              </a:solidFill>
            </a:endParaRPr>
          </a:p>
        </p:txBody>
      </p:sp>
      <p:sp>
        <p:nvSpPr>
          <p:cNvPr id="3" name="Sottotitolo 2"/>
          <p:cNvSpPr>
            <a:spLocks noGrp="1"/>
          </p:cNvSpPr>
          <p:nvPr>
            <p:ph type="subTitle" idx="1"/>
          </p:nvPr>
        </p:nvSpPr>
        <p:spPr>
          <a:xfrm>
            <a:off x="433050" y="5517232"/>
            <a:ext cx="8315414" cy="504056"/>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24536"/>
          </a:xfrm>
        </p:spPr>
        <p:txBody>
          <a:bodyPr>
            <a:normAutofit fontScale="90000"/>
          </a:bodyPr>
          <a:lstStyle/>
          <a:p>
            <a:pPr lvl="0" algn="ctr" fontAlgn="base">
              <a:buFont typeface="Arial" pitchFamily="34" charset="0"/>
              <a:buChar char="•"/>
            </a:pP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t>
            </a: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rischio fisico  -  rumore</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L’esposizione prolungata nel tempo a livelli significativi di rumore in ambiente di lavoro può provocare effetti negativi sulla salute, tra i quali il più conosciuto è la diminuzione permanente della capacità uditiva o ipoacusia da rumore, che rappresenta ancora oggi una delle malattie professionali più diffuse. </a:t>
            </a:r>
            <a:r>
              <a:rPr lang="it-IT" sz="2400" cap="none" dirty="0" smtClean="0">
                <a:solidFill>
                  <a:srgbClr val="92D050"/>
                </a:solidFill>
              </a:rPr>
              <a:t/>
            </a:r>
            <a:br>
              <a:rPr lang="it-IT" sz="24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81642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Malattia professionale</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malattia contratta durante l'attività lavorativa a causa delle lavorazioni effettuate. </a:t>
            </a:r>
            <a:br>
              <a:rPr lang="it-IT" sz="3100" cap="none" dirty="0" smtClean="0">
                <a:solidFill>
                  <a:srgbClr val="92D050"/>
                </a:solidFill>
              </a:rPr>
            </a:br>
            <a:r>
              <a:rPr lang="it-IT" sz="3100" cap="none" dirty="0" smtClean="0">
                <a:solidFill>
                  <a:srgbClr val="92D050"/>
                </a:solidFill>
              </a:rPr>
              <a:t>(ad esempio sordità dovuta  al rumore)</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88640"/>
            <a:ext cx="8134672" cy="5544616"/>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Un rischio rilevante per la salute  è  l’utilizzo dei video terminali  (VDT) per più di 20 ore settimanali</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azioni preventive  ogni due ore si devono fare  15 minuti  di stacco </a:t>
            </a:r>
            <a:br>
              <a:rPr lang="it-IT" sz="32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3200" cap="none" dirty="0" smtClean="0">
                <a:solidFill>
                  <a:srgbClr val="92D050"/>
                </a:solidFill>
              </a:rPr>
              <a:t>la sedia deve essere in un certo modo per evitare disturbi muscolo scheletrici</a:t>
            </a:r>
            <a:br>
              <a:rPr lang="it-IT" sz="32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3200" cap="none" dirty="0" smtClean="0">
                <a:solidFill>
                  <a:srgbClr val="92D050"/>
                </a:solidFill>
              </a:rPr>
              <a:t> l’illuminazione laterale  o lo schermo deve essere protetto</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81642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600" cap="none" dirty="0" smtClean="0">
                <a:solidFill>
                  <a:srgbClr val="92D050"/>
                </a:solidFill>
              </a:rPr>
              <a:t> In questo caso è obbligatorio nominare il medico competente </a:t>
            </a:r>
            <a:r>
              <a:rPr lang="it-IT" sz="3600" dirty="0" smtClean="0"/>
              <a:t/>
            </a:r>
            <a:br>
              <a:rPr lang="it-IT" sz="3600" dirty="0" smtClean="0"/>
            </a:br>
            <a:r>
              <a:rPr lang="it-IT" sz="3600" b="0" dirty="0" smtClean="0"/>
              <a:t> </a:t>
            </a:r>
            <a:br>
              <a:rPr lang="it-IT" sz="36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5112568"/>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dirty="0" smtClean="0"/>
              <a:t> </a:t>
            </a:r>
            <a:r>
              <a:rPr lang="it-IT" sz="2800" dirty="0" smtClean="0">
                <a:solidFill>
                  <a:srgbClr val="92D050"/>
                </a:solidFill>
              </a:rPr>
              <a:t>DPI (</a:t>
            </a:r>
            <a:r>
              <a:rPr lang="it-IT" sz="2800" dirty="0" err="1" smtClean="0">
                <a:solidFill>
                  <a:srgbClr val="92D050"/>
                </a:solidFill>
              </a:rPr>
              <a:t>D.Lgs.</a:t>
            </a:r>
            <a:r>
              <a:rPr lang="it-IT" sz="2800" dirty="0" smtClean="0">
                <a:solidFill>
                  <a:srgbClr val="92D050"/>
                </a:solidFill>
              </a:rPr>
              <a:t> 81/08  </a:t>
            </a:r>
            <a:r>
              <a:rPr lang="it-IT" sz="2800" cap="none" dirty="0" smtClean="0">
                <a:solidFill>
                  <a:srgbClr val="92D050"/>
                </a:solidFill>
              </a:rPr>
              <a:t>art. </a:t>
            </a:r>
            <a:r>
              <a:rPr lang="it-IT" sz="2800" dirty="0" smtClean="0">
                <a:solidFill>
                  <a:srgbClr val="92D050"/>
                </a:solidFill>
              </a:rPr>
              <a:t>2)</a:t>
            </a:r>
            <a:r>
              <a:rPr lang="it-IT" sz="2800" dirty="0" smtClean="0"/>
              <a:t/>
            </a:r>
            <a:br>
              <a:rPr lang="it-IT" sz="2800" dirty="0" smtClean="0"/>
            </a:br>
            <a:r>
              <a:rPr lang="it-IT" sz="2800" cap="none" dirty="0" smtClean="0">
                <a:solidFill>
                  <a:srgbClr val="92D050"/>
                </a:solidFill>
              </a:rPr>
              <a:t>Dispositivi di protezione individuale</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i="1" cap="none" dirty="0" smtClean="0">
                <a:solidFill>
                  <a:srgbClr val="92D050"/>
                </a:solidFill>
              </a:rPr>
              <a:t>"Qualsiasi attrezzatura destinata ad essere indossata e tenuta dal lavoratore allo scopo di proteggerlo contro uno o più rischi suscettibili di minacciarne la sicurezza o la salute durante il lavoro, nonché ogni complemento o accessorio destinato a tale scopo"</a:t>
            </a:r>
            <a:r>
              <a:rPr lang="it-IT" sz="2800" cap="none" dirty="0" smtClean="0">
                <a:solidFill>
                  <a:srgbClr val="92D050"/>
                </a:solidFill>
              </a:rPr>
              <a:t>.</a:t>
            </a:r>
            <a:br>
              <a:rPr lang="it-IT" sz="28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81642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dirty="0" smtClean="0"/>
              <a:t> </a:t>
            </a:r>
            <a:r>
              <a:rPr lang="it-IT" sz="2800" dirty="0" smtClean="0">
                <a:solidFill>
                  <a:srgbClr val="92D050"/>
                </a:solidFill>
              </a:rPr>
              <a:t>DPI (D.Lgs. 81/08 art. 2)</a:t>
            </a:r>
            <a:r>
              <a:rPr lang="it-IT" sz="2800" dirty="0" smtClean="0"/>
              <a:t/>
            </a:r>
            <a:br>
              <a:rPr lang="it-IT" sz="2800" dirty="0" smtClean="0"/>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Va ricordato che i DPI devono essere prescritti soltanto quando non è possibile attuare altre misure di prevenzione per ridurre i rischi alla fonte, come per esempio adottare mezzi di protezione collettiva o modificare il processo lavorativo. </a:t>
            </a:r>
            <a:br>
              <a:rPr lang="it-IT" sz="2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53650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dirty="0" smtClean="0"/>
              <a:t> </a:t>
            </a:r>
            <a:r>
              <a:rPr lang="it-IT" sz="2800" dirty="0" smtClean="0">
                <a:solidFill>
                  <a:srgbClr val="92D050"/>
                </a:solidFill>
              </a:rPr>
              <a:t>DPI (D.Lgs. 81/08 art. 2)</a:t>
            </a:r>
            <a:r>
              <a:rPr lang="it-IT" sz="2800" dirty="0" smtClean="0"/>
              <a:t/>
            </a:r>
            <a:br>
              <a:rPr lang="it-IT" sz="2800" dirty="0" smtClean="0"/>
            </a:br>
            <a:r>
              <a:rPr lang="it-IT" sz="2800" dirty="0" smtClean="0"/>
              <a:t/>
            </a:r>
            <a:br>
              <a:rPr lang="it-IT" sz="2800" dirty="0" smtClean="0"/>
            </a:br>
            <a:r>
              <a:rPr lang="it-IT" sz="2800" dirty="0" smtClean="0">
                <a:solidFill>
                  <a:srgbClr val="92D050"/>
                </a:solidFill>
              </a:rPr>
              <a:t>I </a:t>
            </a:r>
            <a:r>
              <a:rPr lang="it-IT" sz="2800" dirty="0" smtClean="0">
                <a:solidFill>
                  <a:srgbClr val="92D050"/>
                </a:solidFill>
              </a:rPr>
              <a:t>DPI si suddividono in 3 categorie </a:t>
            </a:r>
            <a:br>
              <a:rPr lang="it-IT" sz="2800" dirty="0" smtClean="0">
                <a:solidFill>
                  <a:srgbClr val="92D050"/>
                </a:solidFill>
              </a:rPr>
            </a:br>
            <a:r>
              <a:rPr lang="it-IT" sz="2800" dirty="0" smtClean="0">
                <a:solidFill>
                  <a:srgbClr val="92D050"/>
                </a:solidFill>
              </a:rPr>
              <a:t>A SECONDA DEL RISCHIO</a:t>
            </a:r>
            <a:br>
              <a:rPr lang="it-IT" sz="2800" dirty="0" smtClean="0">
                <a:solidFill>
                  <a:srgbClr val="92D050"/>
                </a:solidFill>
              </a:rPr>
            </a:br>
            <a:r>
              <a:rPr lang="it-IT" sz="2800" dirty="0" smtClean="0">
                <a:solidFill>
                  <a:srgbClr val="92D050"/>
                </a:solidFill>
              </a:rPr>
              <a:t>(rischio maggiore categoria maggiore</a:t>
            </a:r>
            <a:r>
              <a:rPr lang="it-IT" sz="2800" dirty="0" smtClean="0"/>
              <a:t>)</a:t>
            </a: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solidFill>
                  <a:srgbClr val="92D050"/>
                </a:solidFill>
              </a:rPr>
              <a:t>I </a:t>
            </a:r>
            <a:r>
              <a:rPr lang="it-IT" sz="2800" cap="none" dirty="0" smtClean="0">
                <a:solidFill>
                  <a:srgbClr val="92D050"/>
                </a:solidFill>
              </a:rPr>
              <a:t>Categoria</a:t>
            </a:r>
            <a:br>
              <a:rPr lang="it-IT" sz="28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II </a:t>
            </a:r>
            <a:r>
              <a:rPr lang="it-IT" sz="2800" cap="none" dirty="0" smtClean="0">
                <a:solidFill>
                  <a:srgbClr val="92D050"/>
                </a:solidFill>
              </a:rPr>
              <a:t>C</a:t>
            </a:r>
            <a:r>
              <a:rPr lang="it-IT" sz="2800" cap="none" dirty="0" smtClean="0">
                <a:solidFill>
                  <a:srgbClr val="92D050"/>
                </a:solidFill>
              </a:rPr>
              <a:t>ategoria</a:t>
            </a:r>
            <a:br>
              <a:rPr lang="it-IT" sz="28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III Categoria </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81642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 </a:t>
            </a:r>
            <a:r>
              <a:rPr lang="it-IT" sz="2400" cap="none" dirty="0" smtClean="0">
                <a:solidFill>
                  <a:srgbClr val="92D050"/>
                </a:solidFill>
              </a:rPr>
              <a:t>DPC (D.Lgs. 81/08 art. 2)</a:t>
            </a:r>
            <a:br>
              <a:rPr lang="it-IT" sz="2400" cap="none" dirty="0" smtClean="0">
                <a:solidFill>
                  <a:srgbClr val="92D050"/>
                </a:solidFill>
              </a:rPr>
            </a:br>
            <a:r>
              <a:rPr lang="it-IT" sz="2400" cap="none" dirty="0" smtClean="0">
                <a:solidFill>
                  <a:srgbClr val="92D050"/>
                </a:solidFill>
              </a:rPr>
              <a:t> Dispositivi di Protezione Collettiva </a:t>
            </a:r>
            <a:br>
              <a:rPr lang="it-IT" sz="24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400" cap="none" dirty="0" smtClean="0">
                <a:solidFill>
                  <a:srgbClr val="92D050"/>
                </a:solidFill>
              </a:rPr>
              <a:t>sistemi che intervengono direttamente sulla fonte del rischio, riducendolo o eliminandolo. </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L’i</a:t>
            </a:r>
            <a:r>
              <a:rPr lang="it-IT" sz="2400" cap="none" dirty="0" smtClean="0">
                <a:solidFill>
                  <a:srgbClr val="92D050"/>
                </a:solidFill>
              </a:rPr>
              <a:t>ntero ambiente lavorativo beneficia di tali sistemi che riducono per tutti i soggetti operanti in esso il rischio sul quale agiscono.</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81642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 </a:t>
            </a:r>
            <a:r>
              <a:rPr lang="it-IT" sz="2400" cap="none" dirty="0" smtClean="0">
                <a:solidFill>
                  <a:srgbClr val="92D050"/>
                </a:solidFill>
              </a:rPr>
              <a:t>DPC (D.Lgs. 81/08 art. 2)</a:t>
            </a:r>
            <a:br>
              <a:rPr lang="it-IT" sz="2400" cap="none" dirty="0" smtClean="0">
                <a:solidFill>
                  <a:srgbClr val="92D050"/>
                </a:solidFill>
              </a:rPr>
            </a:br>
            <a:r>
              <a:rPr lang="it-IT" sz="24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DPC e DPI devono sottostare ad una logica gerarchica. </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L’adozione dei dispositivi di protezione collettiva è  necessariamente prioritaria rispetto all’utilizzo di dispositivi di protezione individuale.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464496"/>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600" dirty="0" smtClean="0"/>
              <a:t> </a:t>
            </a:r>
            <a:r>
              <a:rPr lang="it-IT" sz="2200" cap="none" dirty="0" smtClean="0">
                <a:solidFill>
                  <a:srgbClr val="92D050"/>
                </a:solidFill>
              </a:rPr>
              <a:t>Datore di lavoro- </a:t>
            </a:r>
            <a:r>
              <a:rPr lang="it-IT" sz="2200" cap="none" dirty="0" err="1" smtClean="0">
                <a:solidFill>
                  <a:srgbClr val="92D050"/>
                </a:solidFill>
              </a:rPr>
              <a:t>DL</a:t>
            </a:r>
            <a:r>
              <a:rPr lang="it-IT" sz="2200" cap="none" dirty="0" smtClean="0">
                <a:solidFill>
                  <a:srgbClr val="92D050"/>
                </a:solidFill>
              </a:rPr>
              <a:t>  (D.Lgs. 81/08 art. 2)</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Il D. Lgs. 81/08 definisce  </a:t>
            </a:r>
            <a:r>
              <a:rPr lang="it-IT" sz="2200" cap="none" dirty="0" err="1" smtClean="0">
                <a:solidFill>
                  <a:srgbClr val="92D050"/>
                </a:solidFill>
              </a:rPr>
              <a:t>DL</a:t>
            </a:r>
            <a:r>
              <a:rPr lang="it-IT" sz="2200" cap="none" dirty="0" smtClean="0">
                <a:solidFill>
                  <a:srgbClr val="92D050"/>
                </a:solidFill>
              </a:rPr>
              <a:t> </a:t>
            </a:r>
            <a:br>
              <a:rPr lang="it-IT" sz="2200" cap="none" dirty="0" smtClean="0">
                <a:solidFill>
                  <a:srgbClr val="92D050"/>
                </a:solidFill>
              </a:rPr>
            </a:br>
            <a:r>
              <a:rPr lang="it-IT" sz="2200" cap="none" dirty="0" smtClean="0">
                <a:solidFill>
                  <a:srgbClr val="92D050"/>
                </a:solidFill>
              </a:rPr>
              <a:t>colui che ha la responsabilità dell’organizzazione aziendale </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200" cap="none" dirty="0" smtClean="0">
                <a:solidFill>
                  <a:srgbClr val="92D050"/>
                </a:solidFill>
              </a:rPr>
              <a:t>che ha sia il potere decisionale che di spesa</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Il datore di lavoro ha l’obbligo di valutare i rischi a prescindere dal numero di lavoratori impiegati e dall’ambito operativo.</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Nelle Scuole il Dirigente Scolastico è stato individuato dalla legge nel Datore di Lavoro</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4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è rivolto a tutte le aziende/organizzazioni lavorative </a:t>
            </a:r>
            <a:br>
              <a:rPr lang="it-IT" sz="3200" cap="none" dirty="0" smtClean="0">
                <a:solidFill>
                  <a:srgbClr val="92D050"/>
                </a:solidFill>
              </a:rPr>
            </a:br>
            <a:r>
              <a:rPr lang="it-IT" sz="3200" cap="none" dirty="0" smtClean="0">
                <a:solidFill>
                  <a:srgbClr val="92D050"/>
                </a:solidFill>
              </a:rPr>
              <a:t>di qualsiasi settore </a:t>
            </a:r>
            <a:br>
              <a:rPr lang="it-IT" sz="3200" cap="none" dirty="0" smtClean="0">
                <a:solidFill>
                  <a:srgbClr val="92D050"/>
                </a:solidFill>
              </a:rPr>
            </a:br>
            <a:r>
              <a:rPr lang="it-IT" sz="3200" cap="none" dirty="0" smtClean="0">
                <a:solidFill>
                  <a:srgbClr val="92D050"/>
                </a:solidFill>
              </a:rPr>
              <a:t> sia pubbliche che private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anche con n.1 solo lavoratore</a:t>
            </a: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000" dirty="0" smtClean="0"/>
              <a:t> </a:t>
            </a:r>
            <a:r>
              <a:rPr lang="it-IT" sz="2700" cap="none" dirty="0" smtClean="0">
                <a:solidFill>
                  <a:srgbClr val="92D050"/>
                </a:solidFill>
              </a:rPr>
              <a:t>Datore di Lavoro obblighi (D.Lgs. 81/08 art.18)</a:t>
            </a:r>
            <a:br>
              <a:rPr lang="it-IT" sz="27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valutazione dei rischi e redazione del Documento di valutazione dei rischi (DVR)</a:t>
            </a:r>
            <a:br>
              <a:rPr lang="it-IT" sz="27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informazione ,formazione lavoratori</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attuare le misure di emergenza  (piano evacuazione)</a:t>
            </a:r>
            <a:br>
              <a:rPr lang="it-IT" sz="27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nomina delle figure previste dalla normativa</a:t>
            </a:r>
            <a:br>
              <a:rPr lang="it-IT" sz="2700" cap="none" dirty="0" smtClean="0">
                <a:solidFill>
                  <a:srgbClr val="92D050"/>
                </a:solidFill>
              </a:rPr>
            </a:br>
            <a:r>
              <a:rPr lang="it-IT" sz="2700" cap="none" dirty="0" smtClean="0">
                <a:solidFill>
                  <a:srgbClr val="92D050"/>
                </a:solidFill>
              </a:rPr>
              <a:t>( RSPP, </a:t>
            </a:r>
            <a:r>
              <a:rPr lang="it-IT" sz="2700" cap="none" dirty="0" err="1" smtClean="0">
                <a:solidFill>
                  <a:srgbClr val="92D050"/>
                </a:solidFill>
              </a:rPr>
              <a:t>MC</a:t>
            </a:r>
            <a:r>
              <a:rPr lang="it-IT" sz="2700" cap="none" dirty="0" smtClean="0">
                <a:solidFill>
                  <a:srgbClr val="92D050"/>
                </a:solidFill>
              </a:rPr>
              <a:t>,addetti primo soccorso, antincendio)</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dirty="0" smtClean="0"/>
              <a:t> </a:t>
            </a:r>
            <a:r>
              <a:rPr lang="it-IT" sz="2700" cap="none" dirty="0" smtClean="0">
                <a:solidFill>
                  <a:srgbClr val="92D050"/>
                </a:solidFill>
              </a:rPr>
              <a:t>consultare il rappresentante dei lavoratori per la sicurezza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4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000" dirty="0" smtClean="0"/>
              <a:t> </a:t>
            </a:r>
            <a:r>
              <a:rPr lang="it-IT" sz="2700" cap="none" dirty="0" smtClean="0">
                <a:solidFill>
                  <a:srgbClr val="92D050"/>
                </a:solidFill>
              </a:rPr>
              <a:t> </a:t>
            </a:r>
            <a:r>
              <a:rPr lang="it-IT" sz="2400" dirty="0" smtClean="0"/>
              <a:t> </a:t>
            </a:r>
            <a:r>
              <a:rPr lang="it-IT" sz="2400" cap="none" dirty="0" smtClean="0">
                <a:solidFill>
                  <a:srgbClr val="92D050"/>
                </a:solidFill>
              </a:rPr>
              <a:t>Lavoratore (D.Lg.81/08 art.2)</a:t>
            </a:r>
            <a:br>
              <a:rPr lang="it-IT" sz="2400" cap="none" dirty="0" smtClean="0">
                <a:solidFill>
                  <a:srgbClr val="92D050"/>
                </a:solidFill>
              </a:rPr>
            </a:br>
            <a:r>
              <a:rPr lang="it-IT" sz="2400" cap="none" dirty="0" smtClean="0">
                <a:solidFill>
                  <a:srgbClr val="92D050"/>
                </a:solidFill>
              </a:rPr>
              <a:t>Diritto e obbligo di formazione ed aggiornamento a carico del datore di lavoro</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000" dirty="0" smtClean="0"/>
              <a:t> </a:t>
            </a:r>
            <a:r>
              <a:rPr lang="it-IT" sz="2700" cap="none" dirty="0" smtClean="0">
                <a:solidFill>
                  <a:srgbClr val="92D050"/>
                </a:solidFill>
              </a:rPr>
              <a:t>Lavoratore»: persona che, indipendentemente dalla tipologia contrattuale, svolge un’attività lavorativa nell’ambito dell’organizzazione di un datore di lavoro pubblico o privato, con o senza retribuzione, anche al solo fine di apprendere un mestiere, un’arte o una professione</a:t>
            </a:r>
            <a:r>
              <a:rPr lang="it-IT" sz="2700" cap="none" dirty="0" smtClean="0"/>
              <a:t/>
            </a:r>
            <a:br>
              <a:rPr lang="it-IT" sz="2700" cap="none" dirty="0" smtClean="0"/>
            </a:b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4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000" dirty="0" smtClean="0"/>
              <a:t> </a:t>
            </a:r>
            <a:r>
              <a:rPr lang="it-IT" sz="2700" cap="none" dirty="0" smtClean="0">
                <a:solidFill>
                  <a:srgbClr val="92D050"/>
                </a:solidFill>
              </a:rPr>
              <a:t> </a:t>
            </a:r>
            <a:r>
              <a:rPr lang="it-IT" sz="2400" dirty="0" smtClean="0"/>
              <a:t> </a:t>
            </a:r>
            <a:r>
              <a:rPr lang="it-IT" sz="2400" cap="none" dirty="0" smtClean="0">
                <a:solidFill>
                  <a:srgbClr val="92D050"/>
                </a:solidFill>
              </a:rPr>
              <a:t>Lavoratore (D.Lg.81/08 art.2)</a:t>
            </a:r>
            <a:br>
              <a:rPr lang="it-IT" sz="24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400" cap="none" dirty="0" smtClean="0">
                <a:solidFill>
                  <a:srgbClr val="92D050"/>
                </a:solidFill>
              </a:rPr>
              <a:t> </a:t>
            </a:r>
            <a:r>
              <a:rPr lang="it-IT" sz="2400" dirty="0" smtClean="0"/>
              <a:t> </a:t>
            </a:r>
            <a:r>
              <a:rPr lang="it-IT" sz="2400" cap="none" dirty="0" smtClean="0">
                <a:solidFill>
                  <a:srgbClr val="92D050"/>
                </a:solidFill>
              </a:rPr>
              <a:t>soggetto beneficiario delle iniziative di tirocini formativi e di promosse al fine di realizzare momenti di alternanza tra studio e lavoro o di agevolare le scelte professionali mediante la conoscenza diretta del mondo del lavoro</a:t>
            </a:r>
            <a:br>
              <a:rPr lang="it-IT" sz="24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400" cap="none" dirty="0" smtClean="0">
                <a:solidFill>
                  <a:srgbClr val="92D050"/>
                </a:solidFill>
              </a:rPr>
              <a:t>l’allievo degli istituti di istruzione ed universitari e il partecipante ai corsi di formazione professionale nei quali si faccia uso di laboratori, attrezzature di lavoro limitatamente ai periodi in cui l’allievo sia effettivamente applicato alla strumentazioni o ai laboratori in questione.</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88640"/>
            <a:ext cx="8134672" cy="5544616"/>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700" cap="none" dirty="0" smtClean="0">
                <a:solidFill>
                  <a:srgbClr val="92D050"/>
                </a:solidFill>
              </a:rPr>
              <a:t>  Lavoratore diritti e doveri (D.Lgs. 81/08  art. 20)</a:t>
            </a:r>
            <a:br>
              <a:rPr lang="it-IT" sz="2700" cap="none" dirty="0" smtClean="0">
                <a:solidFill>
                  <a:srgbClr val="92D050"/>
                </a:solidFill>
              </a:rPr>
            </a:br>
            <a:r>
              <a:rPr lang="it-IT" sz="2800" cap="none" dirty="0" smtClean="0">
                <a:solidFill>
                  <a:srgbClr val="92D050"/>
                </a:solidFill>
              </a:rPr>
              <a:t> </a:t>
            </a:r>
            <a:r>
              <a:rPr lang="it-IT" sz="1800" cap="none" dirty="0" smtClean="0">
                <a:solidFill>
                  <a:srgbClr val="92D050"/>
                </a:solidFill>
              </a:rPr>
              <a:t>Obbligo di formazione ed aggiornamento </a:t>
            </a:r>
            <a:br>
              <a:rPr lang="it-IT" sz="18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comma 1 </a:t>
            </a:r>
            <a:br>
              <a:rPr lang="it-IT" sz="2700" cap="none" dirty="0" smtClean="0">
                <a:solidFill>
                  <a:srgbClr val="92D050"/>
                </a:solidFill>
              </a:rPr>
            </a:br>
            <a:r>
              <a:rPr lang="it-IT" sz="2700" cap="none" dirty="0" smtClean="0">
                <a:solidFill>
                  <a:srgbClr val="92D050"/>
                </a:solidFill>
              </a:rPr>
              <a:t> Ogni lavoratore deve prendersi cura della propria salute e sicurezza e di quella delle altre persone presenti sul luogo di lavoro, su cui ricadono gli effetti delle sue azioni o omissioni, conformemente alla sua formazione, alle istruzioni e ai mezzi forniti dal datore di lavoro.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Comma 2</a:t>
            </a:r>
            <a:br>
              <a:rPr lang="it-IT" sz="2700" cap="none" dirty="0" smtClean="0">
                <a:solidFill>
                  <a:srgbClr val="92D050"/>
                </a:solidFill>
              </a:rPr>
            </a:br>
            <a:r>
              <a:rPr lang="it-IT" sz="2700" cap="none" dirty="0" smtClean="0">
                <a:solidFill>
                  <a:srgbClr val="92D050"/>
                </a:solidFill>
              </a:rPr>
              <a:t> a) contribuire, insieme al datore di lavoro, ai dirigenti e ai preposti, nell'adempimento degli obblighi previsti a tutela della salute e sicurezza sui luoghi di lavoro.</a:t>
            </a:r>
            <a:r>
              <a:rPr lang="it-IT" sz="2000" dirty="0" smtClean="0"/>
              <a:t/>
            </a:r>
            <a:br>
              <a:rPr lang="it-IT" sz="2000" dirty="0" smtClean="0"/>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332656"/>
            <a:ext cx="8134672" cy="5400600"/>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700" cap="none" dirty="0" smtClean="0">
                <a:solidFill>
                  <a:srgbClr val="92D050"/>
                </a:solidFill>
              </a:rPr>
              <a:t>  Lavoratore diritti e doveri (D.Lgs. 81/08 art. 20)</a:t>
            </a:r>
            <a:br>
              <a:rPr lang="it-IT" sz="2700" cap="none" dirty="0" smtClean="0">
                <a:solidFill>
                  <a:srgbClr val="92D050"/>
                </a:solidFill>
              </a:rPr>
            </a:br>
            <a:r>
              <a:rPr lang="it-IT" sz="2800" cap="none" dirty="0" smtClean="0">
                <a:solidFill>
                  <a:srgbClr val="92D050"/>
                </a:solidFill>
              </a:rPr>
              <a:t> </a:t>
            </a:r>
            <a:r>
              <a:rPr lang="it-IT" sz="1800" cap="none" dirty="0" smtClean="0">
                <a:solidFill>
                  <a:srgbClr val="92D050"/>
                </a:solidFill>
              </a:rPr>
              <a:t>Obbligo di formazione ed aggiornamento </a:t>
            </a:r>
            <a:br>
              <a:rPr lang="it-IT" sz="18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000" cap="none" dirty="0" smtClean="0">
                <a:solidFill>
                  <a:srgbClr val="92D050"/>
                </a:solidFill>
              </a:rPr>
              <a:t>b) osservare le disposizioni e le istruzioni impartite dal datore di lavoro, dai dirigenti e dai preposti, ai fini</a:t>
            </a:r>
            <a:br>
              <a:rPr lang="it-IT" sz="2000" cap="none" dirty="0" smtClean="0">
                <a:solidFill>
                  <a:srgbClr val="92D050"/>
                </a:solidFill>
              </a:rPr>
            </a:br>
            <a:r>
              <a:rPr lang="it-IT" sz="2000" cap="none" dirty="0" smtClean="0">
                <a:solidFill>
                  <a:srgbClr val="92D050"/>
                </a:solidFill>
              </a:rPr>
              <a:t>della protezione collettiva ed individuale;</a:t>
            </a:r>
            <a:br>
              <a:rPr lang="it-IT" sz="2000" cap="none" dirty="0" smtClean="0">
                <a:solidFill>
                  <a:srgbClr val="92D050"/>
                </a:solidFill>
              </a:rPr>
            </a:br>
            <a:r>
              <a:rPr lang="it-IT" sz="2000" cap="none" dirty="0" smtClean="0">
                <a:solidFill>
                  <a:srgbClr val="92D050"/>
                </a:solidFill>
              </a:rPr>
              <a:t>c) utilizzare correttamente le attrezzature di lavoro, le sostanze e le miscele pericolose, i mezzi di trasporto, nonché i dispositivi di sicurezza;</a:t>
            </a:r>
            <a:br>
              <a:rPr lang="it-IT" sz="2000" cap="none" dirty="0" smtClean="0">
                <a:solidFill>
                  <a:srgbClr val="92D050"/>
                </a:solidFill>
              </a:rPr>
            </a:br>
            <a:r>
              <a:rPr lang="it-IT" sz="2000" cap="none" dirty="0" smtClean="0">
                <a:solidFill>
                  <a:srgbClr val="92D050"/>
                </a:solidFill>
              </a:rPr>
              <a:t>d) utilizzare in modo appropriato i dispositivi di protezione messi a loro disposizione;</a:t>
            </a:r>
            <a:br>
              <a:rPr lang="it-IT" sz="2000" cap="none" dirty="0" smtClean="0">
                <a:solidFill>
                  <a:srgbClr val="92D050"/>
                </a:solidFill>
              </a:rPr>
            </a:br>
            <a:r>
              <a:rPr lang="it-IT" sz="2000" cap="none" dirty="0" smtClean="0">
                <a:solidFill>
                  <a:srgbClr val="92D050"/>
                </a:solidFill>
              </a:rPr>
              <a:t>e) segnalare immediatamente al datore di lavoro, al dirigente o al preposto le deficienze dei mezzi e dei dispositivi di cui alle lettere c) e d), nonché qualsiasi eventuale condizione di pericolo di cui vengano a conoscenza, adoperandosi direttamente, in caso di urgenza, nell'ambito delle proprie competenze e possibilità e fatto salvo l'obbligo di cui alla lettera f) per eliminare o ridurre le situazioni di pericolo grave e incombente, dandone notizia al rappresentante dei lavoratori per la sicurezza;</a:t>
            </a:r>
            <a:br>
              <a:rPr lang="it-IT" sz="2000" cap="none" dirty="0" smtClean="0">
                <a:solidFill>
                  <a:srgbClr val="92D050"/>
                </a:solidFill>
              </a:rPr>
            </a:br>
            <a:r>
              <a:rPr lang="it-IT" sz="2000" dirty="0" smtClean="0"/>
              <a:t/>
            </a:r>
            <a:br>
              <a:rPr lang="it-IT" sz="2000" dirty="0" smtClean="0"/>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700" cap="none" dirty="0" smtClean="0">
                <a:solidFill>
                  <a:srgbClr val="92D050"/>
                </a:solidFill>
              </a:rPr>
              <a:t>  Lavoratore diritti e doveri (D.Lgs. 81/08 art. 20)</a:t>
            </a:r>
            <a:br>
              <a:rPr lang="it-IT" sz="2700" cap="none" dirty="0" smtClean="0">
                <a:solidFill>
                  <a:srgbClr val="92D050"/>
                </a:solidFill>
              </a:rPr>
            </a:br>
            <a:r>
              <a:rPr lang="it-IT" sz="2800" cap="none" dirty="0" smtClean="0">
                <a:solidFill>
                  <a:srgbClr val="92D050"/>
                </a:solidFill>
              </a:rPr>
              <a:t> </a:t>
            </a:r>
            <a:r>
              <a:rPr lang="it-IT" sz="1800" cap="none" dirty="0" smtClean="0">
                <a:solidFill>
                  <a:srgbClr val="92D050"/>
                </a:solidFill>
              </a:rPr>
              <a:t>Obbligo di formazione ed aggiornamento </a:t>
            </a:r>
            <a:br>
              <a:rPr lang="it-IT" sz="18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1600" cap="none" dirty="0" smtClean="0">
                <a:solidFill>
                  <a:srgbClr val="92D050"/>
                </a:solidFill>
              </a:rPr>
              <a:t>f</a:t>
            </a:r>
            <a:r>
              <a:rPr lang="it-IT" sz="2700" cap="none" dirty="0" smtClean="0">
                <a:solidFill>
                  <a:srgbClr val="92D050"/>
                </a:solidFill>
              </a:rPr>
              <a:t>) non rimuovere o modificare senza autorizzazione i dispositivi di sicurezza o di segnalazione o di controllo;</a:t>
            </a:r>
            <a:br>
              <a:rPr lang="it-IT" sz="2700" cap="none" dirty="0" smtClean="0">
                <a:solidFill>
                  <a:srgbClr val="92D050"/>
                </a:solidFill>
              </a:rPr>
            </a:br>
            <a:r>
              <a:rPr lang="it-IT" sz="2700" cap="none" dirty="0" smtClean="0">
                <a:solidFill>
                  <a:srgbClr val="92D050"/>
                </a:solidFill>
              </a:rPr>
              <a:t>g) non compiere di propria iniziativa operazioni o manovre che non sono di loro competenza ovvero che possono compromettere la sicurezza propria o di altri lavoratori;</a:t>
            </a:r>
            <a:br>
              <a:rPr lang="it-IT" sz="2700" cap="none" dirty="0" smtClean="0">
                <a:solidFill>
                  <a:srgbClr val="92D050"/>
                </a:solidFill>
              </a:rPr>
            </a:br>
            <a:r>
              <a:rPr lang="it-IT" sz="2700" cap="none" dirty="0" smtClean="0">
                <a:solidFill>
                  <a:srgbClr val="92D050"/>
                </a:solidFill>
              </a:rPr>
              <a:t>h) partecipare ai programmi di formazione e di addestramento organizzati dal datore di lavoro;</a:t>
            </a:r>
            <a:br>
              <a:rPr lang="it-IT" sz="2700" cap="none" dirty="0" smtClean="0">
                <a:solidFill>
                  <a:srgbClr val="92D050"/>
                </a:solidFill>
              </a:rPr>
            </a:br>
            <a:r>
              <a:rPr lang="it-IT" sz="2700" cap="none" dirty="0" smtClean="0">
                <a:solidFill>
                  <a:srgbClr val="92D050"/>
                </a:solidFill>
              </a:rPr>
              <a:t>i) sottoporsi ai controlli sanitari previsti dal presente decreto legislativo o comunque disposti dal medico competente.</a:t>
            </a:r>
            <a:r>
              <a:rPr lang="it-IT" sz="2700" b="0" dirty="0" smtClean="0"/>
              <a:t/>
            </a:r>
            <a:br>
              <a:rPr lang="it-IT" sz="2700" b="0" dirty="0" smtClean="0"/>
            </a:br>
            <a:r>
              <a:rPr lang="it-IT" sz="2700" dirty="0" smtClean="0"/>
              <a:t/>
            </a:r>
            <a:br>
              <a:rPr lang="it-IT" sz="2700" dirty="0" smtClean="0"/>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1400" dirty="0" smtClean="0"/>
              <a:t> </a:t>
            </a:r>
            <a:r>
              <a:rPr lang="it-IT" sz="2700" cap="none" dirty="0" smtClean="0">
                <a:solidFill>
                  <a:srgbClr val="92D050"/>
                </a:solidFill>
              </a:rPr>
              <a:t>Lavoratore Preposto (D.Lgs. 81/08, art.2) </a:t>
            </a:r>
            <a:br>
              <a:rPr lang="it-IT" sz="2700" cap="none" dirty="0" smtClean="0">
                <a:solidFill>
                  <a:srgbClr val="92D050"/>
                </a:solidFill>
              </a:rPr>
            </a:br>
            <a:r>
              <a:rPr lang="it-IT" sz="1800" cap="none" dirty="0" smtClean="0">
                <a:solidFill>
                  <a:srgbClr val="92D050"/>
                </a:solidFill>
              </a:rPr>
              <a:t> Obbligo di formazione ed aggiornamento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Persona che, in ragione delle competenze professionali e nei limiti di poteri gerarchici e funzionali adeguati alla natura dell’incarico conferitogli, sovrintende alla attività lavorativa e garantisce l’attuazione delle direttive ricevute, </a:t>
            </a:r>
            <a:br>
              <a:rPr lang="it-IT" sz="2700" cap="none" dirty="0" smtClean="0">
                <a:solidFill>
                  <a:srgbClr val="92D050"/>
                </a:solidFill>
              </a:rPr>
            </a:br>
            <a:r>
              <a:rPr lang="it-IT" sz="2700" cap="none" dirty="0" smtClean="0">
                <a:solidFill>
                  <a:srgbClr val="92D050"/>
                </a:solidFill>
              </a:rPr>
              <a:t>controllandone la corretta esecuzione da parte dei lavoratori ed esercitando un funzionale potere di iniziativa.</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err="1" smtClean="0">
                <a:solidFill>
                  <a:srgbClr val="92D050"/>
                </a:solidFill>
              </a:rPr>
              <a:t>es.docenti</a:t>
            </a:r>
            <a:r>
              <a:rPr lang="it-IT" sz="2700" cap="none" dirty="0" smtClean="0">
                <a:solidFill>
                  <a:srgbClr val="92D050"/>
                </a:solidFill>
              </a:rPr>
              <a:t> di laboratorio, Capi Reparto.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1400" dirty="0" smtClean="0"/>
              <a:t> </a:t>
            </a:r>
            <a:r>
              <a:rPr lang="it-IT" sz="2700" cap="none" dirty="0" smtClean="0">
                <a:solidFill>
                  <a:srgbClr val="92D050"/>
                </a:solidFill>
              </a:rPr>
              <a:t>Lavoratore Preposto (D.Lgs. 81/08, art.2) </a:t>
            </a:r>
            <a:br>
              <a:rPr lang="it-IT" sz="2700" cap="none" dirty="0" smtClean="0">
                <a:solidFill>
                  <a:srgbClr val="92D050"/>
                </a:solidFill>
              </a:rPr>
            </a:br>
            <a:r>
              <a:rPr lang="it-IT" sz="1800" cap="none" dirty="0" smtClean="0">
                <a:solidFill>
                  <a:srgbClr val="92D050"/>
                </a:solidFill>
              </a:rPr>
              <a:t> Obbligo di formazione ed aggiornamento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Persona che, in ragione delle competenze professionali e nei limiti di poteri gerarchici e funzionali adeguati alla natura dell’incarico conferitogli, sovrintende alla attività lavorativa e garantisce l’attuazione delle direttive ricevute, </a:t>
            </a:r>
            <a:br>
              <a:rPr lang="it-IT" sz="2700" cap="none" dirty="0" smtClean="0">
                <a:solidFill>
                  <a:srgbClr val="92D050"/>
                </a:solidFill>
              </a:rPr>
            </a:br>
            <a:r>
              <a:rPr lang="it-IT" sz="2700" cap="none" dirty="0" smtClean="0">
                <a:solidFill>
                  <a:srgbClr val="92D050"/>
                </a:solidFill>
              </a:rPr>
              <a:t>controllandone la corretta esecuzione da parte dei lavoratori ed esercitando un funzionale potere di iniziativa.</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err="1" smtClean="0">
                <a:solidFill>
                  <a:srgbClr val="92D050"/>
                </a:solidFill>
              </a:rPr>
              <a:t>es.docenti</a:t>
            </a:r>
            <a:r>
              <a:rPr lang="it-IT" sz="2700" cap="none" dirty="0" smtClean="0">
                <a:solidFill>
                  <a:srgbClr val="92D050"/>
                </a:solidFill>
              </a:rPr>
              <a:t> di laboratorio, Capi Reparto.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cap="none" dirty="0" smtClean="0">
                <a:solidFill>
                  <a:srgbClr val="92D050"/>
                </a:solidFill>
              </a:rPr>
              <a:t/>
            </a:r>
            <a:br>
              <a:rPr lang="it-IT" sz="2000" cap="none" dirty="0" smtClean="0">
                <a:solidFill>
                  <a:srgbClr val="92D050"/>
                </a:solidFill>
              </a:rPr>
            </a:br>
            <a:r>
              <a:rPr lang="it-IT" sz="1400" dirty="0" smtClean="0"/>
              <a:t> </a:t>
            </a:r>
            <a:r>
              <a:rPr lang="it-IT" sz="2700" cap="none" dirty="0" smtClean="0">
                <a:solidFill>
                  <a:srgbClr val="92D050"/>
                </a:solidFill>
              </a:rPr>
              <a:t>Lavoratore Preposto (D.Lgs. 81/08, art.2) </a:t>
            </a:r>
            <a:br>
              <a:rPr lang="it-IT" sz="2700" cap="none" dirty="0" smtClean="0">
                <a:solidFill>
                  <a:srgbClr val="92D050"/>
                </a:solidFill>
              </a:rPr>
            </a:br>
            <a:r>
              <a:rPr lang="it-IT" sz="1800" cap="none" dirty="0" smtClean="0">
                <a:solidFill>
                  <a:srgbClr val="92D050"/>
                </a:solidFill>
              </a:rPr>
              <a:t> Obbligo di formazione ed aggiornamento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Persona che, in ragione delle competenze professionali e nei limiti di poteri gerarchici e funzionali adeguati alla natura dell’incarico conferitogli, sovrintende alla attività lavorativa e garantisce l’attuazione delle direttive ricevute, </a:t>
            </a:r>
            <a:br>
              <a:rPr lang="it-IT" sz="2700" cap="none" dirty="0" smtClean="0">
                <a:solidFill>
                  <a:srgbClr val="92D050"/>
                </a:solidFill>
              </a:rPr>
            </a:br>
            <a:r>
              <a:rPr lang="it-IT" sz="2700" cap="none" dirty="0" smtClean="0">
                <a:solidFill>
                  <a:srgbClr val="92D050"/>
                </a:solidFill>
              </a:rPr>
              <a:t>controllandone la corretta esecuzione da parte dei lavoratori ed esercitando un funzionale potere di iniziativa.</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err="1" smtClean="0">
                <a:solidFill>
                  <a:srgbClr val="92D050"/>
                </a:solidFill>
              </a:rPr>
              <a:t>es.docenti</a:t>
            </a:r>
            <a:r>
              <a:rPr lang="it-IT" sz="2700" cap="none" dirty="0" smtClean="0">
                <a:solidFill>
                  <a:srgbClr val="92D050"/>
                </a:solidFill>
              </a:rPr>
              <a:t> di laboratorio, Capi Reparto.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Dirigente (D.Lgs. 81/08, art.2)</a:t>
            </a:r>
            <a:br>
              <a:rPr lang="it-IT" sz="2400" cap="none" dirty="0" smtClean="0">
                <a:solidFill>
                  <a:srgbClr val="92D050"/>
                </a:solidFill>
              </a:rPr>
            </a:br>
            <a:r>
              <a:rPr lang="it-IT" sz="1800" cap="none" dirty="0" smtClean="0">
                <a:solidFill>
                  <a:srgbClr val="92D050"/>
                </a:solidFill>
              </a:rPr>
              <a:t>Obbligo di formazione ed aggiornamento</a:t>
            </a: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t>
            </a: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Persona che, in ragione delle competenze professionali e di poteri gerarchici e funzionali adeguati alla natura dell’incarico conferitogli, attua le direttive del datore di lavoro organizzando l’attività lavorativa e vigilando su di essa”.</a:t>
            </a:r>
            <a:br>
              <a:rPr lang="it-IT" sz="2400" cap="none" dirty="0" smtClean="0">
                <a:solidFill>
                  <a:srgbClr val="92D050"/>
                </a:solidFill>
              </a:rPr>
            </a:br>
            <a:r>
              <a:rPr lang="it-IT" sz="2400" cap="none" dirty="0" smtClean="0">
                <a:solidFill>
                  <a:srgbClr val="92D050"/>
                </a:solidFill>
              </a:rPr>
              <a:t>La delega di funzioni, secondo quanto stabilito dallo stesso D.Lgs. n. 81 del 2008, deve risultare da atto scritto recante data certa</a:t>
            </a:r>
            <a:br>
              <a:rPr lang="it-IT" sz="2400" cap="none" dirty="0" smtClean="0">
                <a:solidFill>
                  <a:srgbClr val="92D050"/>
                </a:solidFill>
              </a:rPr>
            </a:br>
            <a:r>
              <a:rPr lang="it-IT" sz="2400" cap="none" dirty="0" smtClean="0">
                <a:solidFill>
                  <a:srgbClr val="92D050"/>
                </a:solidFill>
              </a:rPr>
              <a:t>es. Vice Preside-DSGA</a:t>
            </a:r>
            <a:r>
              <a:rPr lang="it-IT" sz="2400" dirty="0" smtClean="0"/>
              <a:t> </a:t>
            </a:r>
            <a:br>
              <a:rPr lang="it-IT" sz="2400" dirty="0" smtClean="0"/>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Il T.U. sulla sicurezza  disciplina i rapporti </a:t>
            </a:r>
            <a:br>
              <a:rPr lang="it-IT" sz="3200" cap="none" dirty="0" smtClean="0">
                <a:solidFill>
                  <a:srgbClr val="92D050"/>
                </a:solidFill>
              </a:rPr>
            </a:br>
            <a:r>
              <a:rPr lang="it-IT" sz="3200" cap="none" dirty="0" smtClean="0">
                <a:solidFill>
                  <a:srgbClr val="92D050"/>
                </a:solidFill>
              </a:rPr>
              <a:t> in tema di sicurezza e salute sul lavoro </a:t>
            </a:r>
            <a:br>
              <a:rPr lang="it-IT" sz="3200" cap="none" dirty="0" smtClean="0">
                <a:solidFill>
                  <a:srgbClr val="92D050"/>
                </a:solidFill>
              </a:rPr>
            </a:br>
            <a:r>
              <a:rPr lang="it-IT" sz="3200" cap="none" dirty="0" smtClean="0">
                <a:solidFill>
                  <a:srgbClr val="92D050"/>
                </a:solidFill>
              </a:rPr>
              <a:t>tra</a:t>
            </a:r>
            <a:br>
              <a:rPr lang="it-IT" sz="3200" cap="none" dirty="0" smtClean="0">
                <a:solidFill>
                  <a:srgbClr val="92D050"/>
                </a:solidFill>
              </a:rPr>
            </a:br>
            <a:r>
              <a:rPr lang="it-IT" sz="3200" cap="none" dirty="0" smtClean="0">
                <a:solidFill>
                  <a:srgbClr val="92D050"/>
                </a:solidFill>
              </a:rPr>
              <a:t>Datore di lavoro  e Lavoratori</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dirty="0" smtClean="0"/>
              <a:t/>
            </a:r>
            <a:br>
              <a:rPr lang="it-IT" sz="2400" dirty="0" smtClean="0"/>
            </a:br>
            <a:r>
              <a:rPr lang="it-IT" sz="2400" dirty="0" smtClean="0"/>
              <a:t> </a:t>
            </a:r>
            <a:r>
              <a:rPr lang="it-IT" sz="2700" cap="none" dirty="0" smtClean="0">
                <a:solidFill>
                  <a:srgbClr val="92D050"/>
                </a:solidFill>
              </a:rPr>
              <a:t>Responsabile del servizio di prevenzione e protezione -Rspp (D.Lgs. 81/08, artt. 2,32)</a:t>
            </a:r>
            <a:br>
              <a:rPr lang="it-IT" sz="2700" cap="none" dirty="0" smtClean="0">
                <a:solidFill>
                  <a:srgbClr val="92D050"/>
                </a:solidFill>
              </a:rPr>
            </a:br>
            <a:r>
              <a:rPr lang="it-IT" sz="1800" cap="none" dirty="0" smtClean="0">
                <a:solidFill>
                  <a:srgbClr val="92D050"/>
                </a:solidFill>
              </a:rPr>
              <a:t>Obbligo di formazione ed aggiornamento </a:t>
            </a: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dirty="0" smtClean="0"/>
              <a:t> </a:t>
            </a:r>
            <a:r>
              <a:rPr lang="it-IT" sz="2400" cap="none" dirty="0" smtClean="0">
                <a:solidFill>
                  <a:srgbClr val="92D050"/>
                </a:solidFill>
              </a:rPr>
              <a:t>designato dal datore di lavoro, a cui risponde, per coordinare il servizio di prevenzione e protezione. </a:t>
            </a:r>
            <a:br>
              <a:rPr lang="it-IT" sz="2400" cap="none" dirty="0" smtClean="0">
                <a:solidFill>
                  <a:srgbClr val="92D050"/>
                </a:solidFill>
              </a:rPr>
            </a:br>
            <a:r>
              <a:rPr lang="it-IT" sz="2400" dirty="0" smtClean="0"/>
              <a:t/>
            </a:r>
            <a:br>
              <a:rPr lang="it-IT" sz="2400" dirty="0" smtClean="0"/>
            </a:br>
            <a:r>
              <a:rPr lang="it-IT" sz="2700" cap="none" dirty="0" smtClean="0">
                <a:solidFill>
                  <a:srgbClr val="92D050"/>
                </a:solidFill>
              </a:rPr>
              <a:t>Obbligatoria la presenza può essere interno od esterno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800" cap="none" dirty="0" smtClean="0"/>
              <a:t/>
            </a:r>
            <a:br>
              <a:rPr lang="it-IT" sz="2800" cap="none"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dirty="0" smtClean="0"/>
              <a:t/>
            </a:r>
            <a:br>
              <a:rPr lang="it-IT" sz="2400" dirty="0" smtClean="0"/>
            </a:br>
            <a:r>
              <a:rPr lang="it-IT" sz="2400" dirty="0" smtClean="0"/>
              <a:t> </a:t>
            </a:r>
            <a:r>
              <a:rPr lang="it-IT" sz="2800" cap="none" dirty="0" smtClean="0">
                <a:solidFill>
                  <a:srgbClr val="92D050"/>
                </a:solidFill>
              </a:rPr>
              <a:t>Il  ruolo di RSPP può essere ricoperto da:</a:t>
            </a:r>
            <a:br>
              <a:rPr lang="it-IT" sz="28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800" cap="none" dirty="0" smtClean="0">
                <a:solidFill>
                  <a:srgbClr val="92D050"/>
                </a:solidFill>
              </a:rPr>
              <a:t>lavoratore interno all'azienda  o</a:t>
            </a:r>
            <a:br>
              <a:rPr lang="it-IT" sz="2800" cap="none" dirty="0" smtClean="0">
                <a:solidFill>
                  <a:srgbClr val="92D050"/>
                </a:solidFill>
              </a:rPr>
            </a:br>
            <a:r>
              <a:rPr lang="it-IT" sz="2800" cap="none" dirty="0" smtClean="0">
                <a:solidFill>
                  <a:srgbClr val="92D050"/>
                </a:solidFill>
              </a:rPr>
              <a:t>professionista esterno all'azienda </a:t>
            </a:r>
            <a:br>
              <a:rPr lang="it-IT" sz="28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800" cap="none" dirty="0" smtClean="0">
                <a:solidFill>
                  <a:srgbClr val="92D050"/>
                </a:solidFill>
              </a:rPr>
              <a:t>datore di lavoro puo’ ricoprire il ruolo di RSPP solo nei seguenti casi:</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aziende artigiane ed industriali fino a 30 lavoratori</a:t>
            </a:r>
            <a:br>
              <a:rPr lang="it-IT" sz="2800" cap="none" dirty="0" smtClean="0">
                <a:solidFill>
                  <a:srgbClr val="92D050"/>
                </a:solidFill>
              </a:rPr>
            </a:br>
            <a:r>
              <a:rPr lang="it-IT" sz="2800" cap="none" dirty="0" smtClean="0">
                <a:solidFill>
                  <a:srgbClr val="92D050"/>
                </a:solidFill>
              </a:rPr>
              <a:t>aziende agricole e zootecniche fino a 30 lavoratori</a:t>
            </a:r>
            <a:br>
              <a:rPr lang="it-IT" sz="2800" cap="none" dirty="0" smtClean="0">
                <a:solidFill>
                  <a:srgbClr val="92D050"/>
                </a:solidFill>
              </a:rPr>
            </a:br>
            <a:r>
              <a:rPr lang="it-IT" sz="2800" cap="none" dirty="0" smtClean="0">
                <a:solidFill>
                  <a:srgbClr val="92D050"/>
                </a:solidFill>
              </a:rPr>
              <a:t>altre aziende/attività fino a 200 lavoratori</a:t>
            </a:r>
            <a:r>
              <a:rPr lang="it-IT" sz="2800" dirty="0" smtClean="0"/>
              <a:t/>
            </a:r>
            <a:br>
              <a:rPr lang="it-IT" sz="2800" dirty="0" smtClean="0"/>
            </a:br>
            <a:r>
              <a:rPr lang="it-IT" sz="2800" dirty="0" smtClean="0"/>
              <a:t> </a:t>
            </a:r>
            <a:br>
              <a:rPr lang="it-IT" sz="280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dirty="0" smtClean="0">
                <a:solidFill>
                  <a:srgbClr val="92D050"/>
                </a:solidFill>
              </a:rPr>
              <a:t/>
            </a:r>
            <a:br>
              <a:rPr lang="it-IT" sz="2400" dirty="0" smtClean="0">
                <a:solidFill>
                  <a:srgbClr val="92D050"/>
                </a:solidFill>
              </a:rPr>
            </a:br>
            <a:r>
              <a:rPr lang="it-IT" sz="1800" dirty="0" smtClean="0">
                <a:solidFill>
                  <a:srgbClr val="92D050"/>
                </a:solidFill>
              </a:rPr>
              <a:t>Rspp Compiti  (D.L.81/08 art.33)</a:t>
            </a:r>
            <a:br>
              <a:rPr lang="it-IT" sz="1800" dirty="0" smtClean="0">
                <a:solidFill>
                  <a:srgbClr val="92D050"/>
                </a:solidFill>
              </a:rPr>
            </a:br>
            <a:r>
              <a:rPr lang="it-IT" sz="2000" dirty="0" smtClean="0">
                <a:solidFill>
                  <a:srgbClr val="92D050"/>
                </a:solidFill>
              </a:rPr>
              <a:t> </a:t>
            </a:r>
            <a:br>
              <a:rPr lang="it-IT" sz="2000" dirty="0" smtClean="0">
                <a:solidFill>
                  <a:srgbClr val="92D050"/>
                </a:solidFill>
              </a:rPr>
            </a:br>
            <a:r>
              <a:rPr lang="it-IT" sz="3100" cap="none" dirty="0" smtClean="0">
                <a:solidFill>
                  <a:srgbClr val="92D050"/>
                </a:solidFill>
              </a:rPr>
              <a:t>Collabora con</a:t>
            </a:r>
            <a:br>
              <a:rPr lang="it-IT" sz="3100" cap="none" dirty="0" smtClean="0">
                <a:solidFill>
                  <a:srgbClr val="92D050"/>
                </a:solidFill>
              </a:rPr>
            </a:br>
            <a:r>
              <a:rPr lang="it-IT" sz="3100" cap="none" dirty="0" smtClean="0">
                <a:solidFill>
                  <a:srgbClr val="92D050"/>
                </a:solidFill>
              </a:rPr>
              <a:t> il datore di lavoro</a:t>
            </a:r>
            <a:br>
              <a:rPr lang="it-IT" sz="3100" cap="none" dirty="0" smtClean="0">
                <a:solidFill>
                  <a:srgbClr val="92D050"/>
                </a:solidFill>
              </a:rPr>
            </a:br>
            <a:r>
              <a:rPr lang="it-IT" sz="3100" cap="none" dirty="0" smtClean="0">
                <a:solidFill>
                  <a:srgbClr val="92D050"/>
                </a:solidFill>
              </a:rPr>
              <a:t> il medico competente </a:t>
            </a:r>
            <a:br>
              <a:rPr lang="it-IT" sz="3100" cap="none" dirty="0" smtClean="0">
                <a:solidFill>
                  <a:srgbClr val="92D050"/>
                </a:solidFill>
              </a:rPr>
            </a:br>
            <a:r>
              <a:rPr lang="it-IT" sz="3100" cap="none" dirty="0" smtClean="0">
                <a:solidFill>
                  <a:srgbClr val="92D050"/>
                </a:solidFill>
              </a:rPr>
              <a:t> l’RLS </a:t>
            </a:r>
            <a:br>
              <a:rPr lang="it-IT" sz="3100" cap="none" dirty="0" smtClean="0">
                <a:solidFill>
                  <a:srgbClr val="92D050"/>
                </a:solidFill>
              </a:rPr>
            </a:br>
            <a:r>
              <a:rPr lang="it-IT" sz="3100" cap="none" dirty="0" smtClean="0">
                <a:solidFill>
                  <a:srgbClr val="92D050"/>
                </a:solidFill>
              </a:rPr>
              <a:t>all’elaborazione  </a:t>
            </a:r>
            <a:br>
              <a:rPr lang="it-IT" sz="3100" cap="none" dirty="0" smtClean="0">
                <a:solidFill>
                  <a:srgbClr val="92D050"/>
                </a:solidFill>
              </a:rPr>
            </a:br>
            <a:r>
              <a:rPr lang="it-IT" sz="3100" cap="none" dirty="0" smtClean="0">
                <a:solidFill>
                  <a:srgbClr val="92D050"/>
                </a:solidFill>
              </a:rPr>
              <a:t>del DVR (Documento Valutazione Rischi)  </a:t>
            </a:r>
            <a:br>
              <a:rPr lang="it-IT" sz="3100" cap="none" dirty="0" smtClean="0">
                <a:solidFill>
                  <a:srgbClr val="92D050"/>
                </a:solidFill>
              </a:rPr>
            </a:br>
            <a:r>
              <a:rPr lang="it-IT" sz="3100" cap="none" dirty="0" smtClean="0">
                <a:solidFill>
                  <a:srgbClr val="92D050"/>
                </a:solidFill>
              </a:rPr>
              <a:t>e alla gestione della sicurezza</a:t>
            </a:r>
            <a:r>
              <a:rPr lang="it-IT" sz="2000" cap="none" dirty="0" smtClean="0">
                <a:solidFill>
                  <a:srgbClr val="92D050"/>
                </a:solidFill>
              </a:rPr>
              <a:t/>
            </a:r>
            <a:br>
              <a:rPr lang="it-IT" sz="2000" cap="none" dirty="0" smtClean="0">
                <a:solidFill>
                  <a:srgbClr val="92D050"/>
                </a:solidFill>
              </a:rPr>
            </a:br>
            <a:r>
              <a:rPr lang="it-IT" sz="2400" cap="none" dirty="0" smtClean="0"/>
              <a:t> </a:t>
            </a:r>
            <a:r>
              <a:rPr lang="it-IT" sz="2800" dirty="0" smtClean="0"/>
              <a:t/>
            </a:r>
            <a:br>
              <a:rPr lang="it-IT" sz="2800" dirty="0" smtClean="0"/>
            </a:br>
            <a:r>
              <a:rPr lang="it-IT" sz="2800" dirty="0" smtClean="0"/>
              <a:t> </a:t>
            </a:r>
            <a:br>
              <a:rPr lang="it-IT" sz="280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dirty="0" smtClean="0"/>
              <a:t> </a:t>
            </a:r>
            <a:r>
              <a:rPr lang="it-IT" sz="2800" dirty="0" smtClean="0"/>
              <a:t/>
            </a:r>
            <a:br>
              <a:rPr lang="it-IT" sz="2800" dirty="0" smtClean="0"/>
            </a:br>
            <a:r>
              <a:rPr lang="it-IT" sz="2400" cap="none" dirty="0" smtClean="0">
                <a:solidFill>
                  <a:srgbClr val="92D050"/>
                </a:solidFill>
              </a:rPr>
              <a:t>Servizio di Prevenzione e Protezione-SPP (D.Lgs. 81/08, art. 2)</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Composto dal RSPP e dagli ASPP (addetti) </a:t>
            </a:r>
            <a:br>
              <a:rPr lang="it-IT" sz="2700" cap="none" dirty="0" smtClean="0">
                <a:solidFill>
                  <a:srgbClr val="92D050"/>
                </a:solidFill>
              </a:rPr>
            </a:br>
            <a:r>
              <a:rPr lang="it-IT" sz="2700" cap="none" dirty="0" smtClean="0">
                <a:solidFill>
                  <a:srgbClr val="92D050"/>
                </a:solidFill>
              </a:rPr>
              <a:t>Si tratta, dunque, di un apposito gruppo di persone che può essere interno o esterno all'azienda nominate e incaricate di collaborare con il Datore di Lavoro nelle valutazione dei rischi e  nella gestione della sicurezza dei dipendenti</a:t>
            </a:r>
            <a:r>
              <a:rPr lang="it-IT" sz="2700" dirty="0" smtClean="0"/>
              <a:t>.</a:t>
            </a:r>
            <a:br>
              <a:rPr lang="it-IT" sz="2700" dirty="0" smtClean="0"/>
            </a:br>
            <a:r>
              <a:rPr lang="it-IT" sz="2700" dirty="0" smtClean="0"/>
              <a:t> </a:t>
            </a:r>
            <a:r>
              <a:rPr lang="it-IT" sz="2800" dirty="0" smtClean="0"/>
              <a:t/>
            </a:r>
            <a:br>
              <a:rPr lang="it-IT" sz="280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t>
            </a: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Aspp compiti (D.L.81/08 art.33)</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E’ coordinato dall’RSPP  e  collabora con l’RSPP </a:t>
            </a:r>
            <a:br>
              <a:rPr lang="it-IT" sz="2800" cap="none" dirty="0" smtClean="0">
                <a:solidFill>
                  <a:srgbClr val="92D050"/>
                </a:solidFill>
              </a:rPr>
            </a:br>
            <a:r>
              <a:rPr lang="it-IT" sz="2800" cap="none" dirty="0" smtClean="0">
                <a:solidFill>
                  <a:srgbClr val="92D050"/>
                </a:solidFill>
              </a:rPr>
              <a:t>fa parte del SPP</a:t>
            </a:r>
            <a:r>
              <a:rPr lang="it-IT" sz="3200" cap="none" dirty="0" smtClean="0">
                <a:solidFill>
                  <a:srgbClr val="92D050"/>
                </a:solidFill>
              </a:rPr>
              <a:t/>
            </a:r>
            <a:br>
              <a:rPr lang="it-IT" sz="3200" cap="none" dirty="0" smtClean="0">
                <a:solidFill>
                  <a:srgbClr val="92D050"/>
                </a:solidFill>
              </a:rPr>
            </a:br>
            <a:r>
              <a:rPr lang="it-IT" sz="1600" dirty="0" smtClean="0"/>
              <a:t> </a:t>
            </a: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t>
            </a: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Addetto Primo Soccorso (D.Lgs. 81/08, art. 43)</a:t>
            </a:r>
            <a:br>
              <a:rPr lang="it-IT" sz="2800" cap="none" dirty="0" smtClean="0">
                <a:solidFill>
                  <a:srgbClr val="92D050"/>
                </a:solidFill>
              </a:rPr>
            </a:br>
            <a:r>
              <a:rPr lang="it-IT" sz="1800" cap="none" dirty="0" smtClean="0">
                <a:solidFill>
                  <a:srgbClr val="92D050"/>
                </a:solidFill>
              </a:rPr>
              <a:t> obbligatorio nominarlo -formazione ed aggiornamento obbligatori </a:t>
            </a:r>
            <a:br>
              <a:rPr lang="it-IT" sz="1800" cap="none" dirty="0" smtClean="0">
                <a:solidFill>
                  <a:srgbClr val="92D050"/>
                </a:solidFill>
              </a:rPr>
            </a:br>
            <a:r>
              <a:rPr lang="it-IT" sz="1800" cap="none" dirty="0" smtClean="0">
                <a:solidFill>
                  <a:srgbClr val="92D050"/>
                </a:solidFill>
              </a:rPr>
              <a:t> può essere il </a:t>
            </a:r>
            <a:r>
              <a:rPr lang="it-IT" sz="1800" cap="none" dirty="0" err="1" smtClean="0">
                <a:solidFill>
                  <a:srgbClr val="92D050"/>
                </a:solidFill>
              </a:rPr>
              <a:t>DL</a:t>
            </a:r>
            <a:r>
              <a:rPr lang="it-IT" sz="1800" cap="none" dirty="0" smtClean="0">
                <a:solidFill>
                  <a:srgbClr val="92D050"/>
                </a:solidFill>
              </a:rPr>
              <a:t> se meno di 5 lavoratori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Designato dal Dirigente scolastico </a:t>
            </a:r>
            <a:br>
              <a:rPr lang="it-IT" sz="28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Gli addetti al primo soccorso devono essere in  numero congruo rispetto al numero di dipendenti,  al grado di rischio,  alla turnazione </a:t>
            </a:r>
            <a:r>
              <a:rPr lang="it-IT" sz="2800" dirty="0" smtClean="0"/>
              <a:t/>
            </a:r>
            <a:br>
              <a:rPr lang="it-IT" sz="2800" dirty="0" smtClean="0"/>
            </a:br>
            <a:r>
              <a:rPr lang="it-IT" sz="3100" cap="none" dirty="0" smtClean="0">
                <a:solidFill>
                  <a:srgbClr val="92D050"/>
                </a:solidFill>
              </a:rPr>
              <a:t/>
            </a:r>
            <a:br>
              <a:rPr lang="it-IT" sz="3100" cap="none" dirty="0" smtClean="0">
                <a:solidFill>
                  <a:srgbClr val="92D050"/>
                </a:solidFill>
              </a:rPr>
            </a:br>
            <a:r>
              <a:rPr lang="it-IT" sz="1800" dirty="0" smtClean="0"/>
              <a:t/>
            </a:r>
            <a:br>
              <a:rPr lang="it-IT" sz="1800" dirty="0" smtClean="0"/>
            </a:br>
            <a:r>
              <a:rPr lang="it-IT" sz="2800" b="0" dirty="0" smtClean="0"/>
              <a:t> </a:t>
            </a:r>
            <a:br>
              <a:rPr lang="it-IT" sz="2800" b="0" dirty="0" smtClean="0"/>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69269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b="0" dirty="0" smtClean="0"/>
              <a:t/>
            </a:r>
            <a:br>
              <a:rPr lang="it-IT" sz="2000" b="0" dirty="0" smtClean="0"/>
            </a:br>
            <a:r>
              <a:rPr lang="it-IT" sz="2700" cap="none" dirty="0" smtClean="0">
                <a:solidFill>
                  <a:srgbClr val="92D050"/>
                </a:solidFill>
              </a:rPr>
              <a:t>Addetto al primo soccorso compiti (D.L.81/08 art.45)</a:t>
            </a: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100" cap="none" dirty="0" smtClean="0">
                <a:solidFill>
                  <a:srgbClr val="92D050"/>
                </a:solidFill>
              </a:rPr>
              <a:t>Riconoscere situazioni di emergenza sanitaria</a:t>
            </a:r>
            <a:br>
              <a:rPr lang="it-IT" sz="3100" cap="none" dirty="0" smtClean="0">
                <a:solidFill>
                  <a:srgbClr val="92D050"/>
                </a:solidFill>
              </a:rPr>
            </a:br>
            <a:r>
              <a:rPr lang="it-IT" sz="3100" cap="none" dirty="0" smtClean="0">
                <a:solidFill>
                  <a:srgbClr val="92D050"/>
                </a:solidFill>
              </a:rPr>
              <a:t>Accertarsi delle condizioni subite dall’infortunato</a:t>
            </a:r>
            <a:br>
              <a:rPr lang="it-IT" sz="3100" cap="none" dirty="0" smtClean="0">
                <a:solidFill>
                  <a:srgbClr val="92D050"/>
                </a:solidFill>
              </a:rPr>
            </a:br>
            <a:r>
              <a:rPr lang="it-IT" sz="3100" cap="none" dirty="0" smtClean="0">
                <a:solidFill>
                  <a:srgbClr val="92D050"/>
                </a:solidFill>
              </a:rPr>
              <a:t>Allertare il personale sanitario, fornendo informazioni necessarie per un pronto  intervento</a:t>
            </a:r>
            <a:br>
              <a:rPr lang="it-IT" sz="3100" cap="none" dirty="0" smtClean="0">
                <a:solidFill>
                  <a:srgbClr val="92D050"/>
                </a:solidFill>
              </a:rPr>
            </a:br>
            <a:r>
              <a:rPr lang="it-IT" sz="3100" cap="none" dirty="0" smtClean="0">
                <a:solidFill>
                  <a:srgbClr val="92D050"/>
                </a:solidFill>
              </a:rPr>
              <a:t>Attuare le manovre di primo soccorso, al fine di non peggiorare lo stato clinico della persona interessata.</a:t>
            </a:r>
            <a:br>
              <a:rPr lang="it-IT" sz="31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404664"/>
            <a:ext cx="8134672" cy="5544616"/>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b="0" dirty="0" smtClean="0"/>
              <a:t/>
            </a:r>
            <a:br>
              <a:rPr lang="it-IT" sz="2000" b="0" dirty="0" smtClean="0"/>
            </a:br>
            <a:r>
              <a:rPr lang="it-IT" sz="2200" cap="none" dirty="0" smtClean="0">
                <a:solidFill>
                  <a:srgbClr val="92D050"/>
                </a:solidFill>
              </a:rPr>
              <a:t>Addetto Antincendio (D.Lgs. 81/08, art. 45)</a:t>
            </a:r>
            <a:br>
              <a:rPr lang="it-IT" sz="2200" cap="none" dirty="0" smtClean="0">
                <a:solidFill>
                  <a:srgbClr val="92D050"/>
                </a:solidFill>
              </a:rPr>
            </a:br>
            <a:r>
              <a:rPr lang="it-IT" sz="2200" cap="none" dirty="0" smtClean="0">
                <a:solidFill>
                  <a:srgbClr val="92D050"/>
                </a:solidFill>
              </a:rPr>
              <a:t>Designato dal Dirigente scolastico</a:t>
            </a:r>
            <a:br>
              <a:rPr lang="it-IT" sz="2200" cap="none" dirty="0" smtClean="0">
                <a:solidFill>
                  <a:srgbClr val="92D050"/>
                </a:solidFill>
              </a:rPr>
            </a:br>
            <a:r>
              <a:rPr lang="it-IT" sz="2200" cap="none" dirty="0" smtClean="0">
                <a:solidFill>
                  <a:srgbClr val="92D050"/>
                </a:solidFill>
              </a:rPr>
              <a:t>Obbligatorio nominarlo al di sopra dei 5 lavoratori </a:t>
            </a:r>
            <a:br>
              <a:rPr lang="it-IT" sz="2200" cap="none" dirty="0" smtClean="0">
                <a:solidFill>
                  <a:srgbClr val="92D050"/>
                </a:solidFill>
              </a:rPr>
            </a:br>
            <a:r>
              <a:rPr lang="it-IT" sz="2200" cap="none" dirty="0" err="1" smtClean="0">
                <a:solidFill>
                  <a:srgbClr val="92D050"/>
                </a:solidFill>
              </a:rPr>
              <a:t>monteore</a:t>
            </a:r>
            <a:r>
              <a:rPr lang="it-IT" sz="2200" cap="none" dirty="0" smtClean="0">
                <a:solidFill>
                  <a:srgbClr val="92D050"/>
                </a:solidFill>
              </a:rPr>
              <a:t>  di formazione in base alla categoria di rischio incendio dell’attività</a:t>
            </a:r>
            <a:br>
              <a:rPr lang="it-IT" sz="2200" cap="none" dirty="0" smtClean="0">
                <a:solidFill>
                  <a:srgbClr val="92D050"/>
                </a:solidFill>
              </a:rPr>
            </a:br>
            <a:r>
              <a:rPr lang="it-IT" sz="2400" cap="none" dirty="0" smtClean="0">
                <a:solidFill>
                  <a:srgbClr val="92D050"/>
                </a:solidFill>
                <a:hlinkClick r:id="rId2"/>
              </a:rPr>
              <a:t> rischio basso</a:t>
            </a: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hlinkClick r:id="rId3"/>
              </a:rPr>
              <a:t> rischio medio</a:t>
            </a: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hlinkClick r:id="rId4"/>
              </a:rPr>
              <a:t> rischio alto </a:t>
            </a:r>
            <a:r>
              <a:rPr lang="it-IT" sz="2200" cap="none" dirty="0" smtClean="0">
                <a:solidFill>
                  <a:srgbClr val="92D050"/>
                </a:solidFill>
              </a:rPr>
              <a:t/>
            </a:r>
            <a:br>
              <a:rPr lang="it-IT" sz="2200" cap="none" dirty="0" smtClean="0">
                <a:solidFill>
                  <a:srgbClr val="92D050"/>
                </a:solidFill>
              </a:rPr>
            </a:br>
            <a:r>
              <a:rPr lang="it-IT" sz="2200" cap="none" dirty="0" smtClean="0">
                <a:solidFill>
                  <a:srgbClr val="92D050"/>
                </a:solidFill>
              </a:rPr>
              <a:t> </a:t>
            </a:r>
            <a:br>
              <a:rPr lang="it-IT" sz="2200" cap="none" dirty="0" smtClean="0">
                <a:solidFill>
                  <a:srgbClr val="92D050"/>
                </a:solidFill>
              </a:rPr>
            </a:br>
            <a:r>
              <a:rPr lang="it-IT" sz="2200" cap="none" dirty="0" smtClean="0">
                <a:solidFill>
                  <a:srgbClr val="92D050"/>
                </a:solidFill>
              </a:rPr>
              <a:t>Devono essere in  numero congruo rispetto al numero di dipendenti,  al grado di rischio,  alla turnazioni e struttura. </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hlinkClick r:id="rId2"/>
              </a:rPr>
              <a:t> </a:t>
            </a:r>
            <a:r>
              <a:rPr lang="it-IT" sz="1800" cap="none" dirty="0" smtClean="0">
                <a:solidFill>
                  <a:srgbClr val="92D050"/>
                </a:solidFill>
              </a:rPr>
              <a:t/>
            </a:r>
            <a:br>
              <a:rPr lang="it-IT" sz="18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000" b="0" dirty="0" smtClean="0"/>
              <a:t/>
            </a:r>
            <a:br>
              <a:rPr lang="it-IT" sz="2000" b="0" dirty="0" smtClean="0"/>
            </a:br>
            <a:r>
              <a:rPr lang="it-IT" sz="2200" cap="none" dirty="0" smtClean="0">
                <a:solidFill>
                  <a:srgbClr val="92D050"/>
                </a:solidFill>
              </a:rPr>
              <a:t>Addetto alla lotta antincendio  compiti (D.L.81/08 art.43)</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200" cap="none" dirty="0" smtClean="0">
                <a:solidFill>
                  <a:srgbClr val="92D050"/>
                </a:solidFill>
              </a:rPr>
              <a:t>nel caso in cui non riesca a domare l'incendio, deve avviare e coordinare la procedura dell’evacuazione</a:t>
            </a:r>
            <a:br>
              <a:rPr lang="it-IT" sz="2200" cap="none" dirty="0" smtClean="0">
                <a:solidFill>
                  <a:srgbClr val="92D050"/>
                </a:solidFill>
              </a:rPr>
            </a:br>
            <a:r>
              <a:rPr lang="it-IT" sz="2200" cap="none" dirty="0" smtClean="0">
                <a:solidFill>
                  <a:srgbClr val="92D050"/>
                </a:solidFill>
              </a:rPr>
              <a:t> intervenire utilizzando estintori se l'emergenza è di bassa entità;     </a:t>
            </a:r>
            <a:br>
              <a:rPr lang="it-IT" sz="2200" cap="none" dirty="0" smtClean="0">
                <a:solidFill>
                  <a:srgbClr val="92D050"/>
                </a:solidFill>
              </a:rPr>
            </a:br>
            <a:r>
              <a:rPr lang="it-IT" sz="2200" cap="none" dirty="0" smtClean="0">
                <a:solidFill>
                  <a:srgbClr val="92D050"/>
                </a:solidFill>
              </a:rPr>
              <a:t>avvisare gli addetti alle chiamate di emergenza e i soccorsi esterni;</a:t>
            </a:r>
            <a:br>
              <a:rPr lang="it-IT" sz="2200" cap="none" dirty="0" smtClean="0">
                <a:solidFill>
                  <a:srgbClr val="92D050"/>
                </a:solidFill>
              </a:rPr>
            </a:br>
            <a:r>
              <a:rPr lang="it-IT" sz="2200" cap="none" dirty="0" smtClean="0">
                <a:solidFill>
                  <a:srgbClr val="92D050"/>
                </a:solidFill>
              </a:rPr>
              <a:t>disattivare eventuali valvole di gas o interruttori elettrici a rischio;</a:t>
            </a:r>
            <a:br>
              <a:rPr lang="it-IT" sz="2200" cap="none" dirty="0" smtClean="0">
                <a:solidFill>
                  <a:srgbClr val="92D050"/>
                </a:solidFill>
              </a:rPr>
            </a:br>
            <a:r>
              <a:rPr lang="it-IT" sz="2200" cap="none" dirty="0" smtClean="0">
                <a:solidFill>
                  <a:srgbClr val="92D050"/>
                </a:solidFill>
              </a:rPr>
              <a:t>isolare la zona per circoscrivere l'emergenza;</a:t>
            </a:r>
            <a:br>
              <a:rPr lang="it-IT" sz="2200" cap="none" dirty="0" smtClean="0">
                <a:solidFill>
                  <a:srgbClr val="92D050"/>
                </a:solidFill>
              </a:rPr>
            </a:br>
            <a:r>
              <a:rPr lang="it-IT" sz="2200" cap="none" dirty="0" smtClean="0">
                <a:solidFill>
                  <a:srgbClr val="92D050"/>
                </a:solidFill>
              </a:rPr>
              <a:t>verificare che tutto il personale sia giunto nel punto di ritrovo;</a:t>
            </a:r>
            <a:br>
              <a:rPr lang="it-IT" sz="2200" cap="none" dirty="0" smtClean="0">
                <a:solidFill>
                  <a:srgbClr val="92D050"/>
                </a:solidFill>
              </a:rPr>
            </a:br>
            <a:r>
              <a:rPr lang="it-IT" sz="2200" cap="none" dirty="0" smtClean="0">
                <a:solidFill>
                  <a:srgbClr val="92D050"/>
                </a:solidFill>
              </a:rPr>
              <a:t>supportare i soccorsi esterni fornendo tutte le informazioni</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300" b="0" dirty="0" smtClean="0"/>
              <a:t/>
            </a:r>
            <a:br>
              <a:rPr lang="it-IT" sz="1300" b="0" dirty="0" smtClean="0"/>
            </a:br>
            <a:r>
              <a:rPr lang="it-IT" sz="2000" dirty="0" smtClean="0"/>
              <a:t> </a:t>
            </a:r>
            <a:r>
              <a:rPr lang="it-IT" sz="2700" cap="none" dirty="0" smtClean="0">
                <a:solidFill>
                  <a:srgbClr val="92D050"/>
                </a:solidFill>
              </a:rPr>
              <a:t>Squadra antincendio (D.Lgs. 81/08, art. 2)</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E’ costituita da addetti  antincendio ai quali è affidata la gestione di situazioni di emergenza, come il caso di un incendio o di un’evacuazione (da effettuare con le modalità corrette)</a:t>
            </a:r>
            <a:br>
              <a:rPr lang="it-IT" sz="2700" cap="none" dirty="0" smtClean="0">
                <a:solidFill>
                  <a:srgbClr val="92D050"/>
                </a:solidFill>
              </a:rPr>
            </a:br>
            <a:r>
              <a:rPr lang="it-IT" sz="2700" cap="none" dirty="0" smtClean="0">
                <a:solidFill>
                  <a:srgbClr val="92D050"/>
                </a:solidFill>
              </a:rPr>
              <a:t> </a:t>
            </a: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Squadra di primo soccorso (D.Lgs. 81/08, art. 2)</a:t>
            </a:r>
            <a:br>
              <a:rPr lang="it-IT" sz="2700" cap="none" dirty="0" smtClean="0">
                <a:solidFill>
                  <a:srgbClr val="92D050"/>
                </a:solidFill>
              </a:rPr>
            </a:br>
            <a:r>
              <a:rPr lang="it-IT" sz="2700" cap="none" dirty="0" smtClean="0">
                <a:solidFill>
                  <a:srgbClr val="92D050"/>
                </a:solidFill>
              </a:rPr>
              <a:t>E’ costituita dagli addetti  al primo soccorso e ha la funzione di gestire le emergenze sanitarie </a:t>
            </a:r>
            <a:br>
              <a:rPr lang="it-IT" sz="27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Art.</a:t>
            </a:r>
            <a:r>
              <a:rPr lang="it-IT" sz="3200" b="0" cap="none" dirty="0" smtClean="0">
                <a:solidFill>
                  <a:srgbClr val="92D050"/>
                </a:solidFill>
              </a:rPr>
              <a:t>32  Costituzione Repubblica Italiana</a:t>
            </a:r>
            <a:br>
              <a:rPr lang="it-IT" sz="3200" b="0" cap="none" dirty="0" smtClean="0">
                <a:solidFill>
                  <a:srgbClr val="92D050"/>
                </a:solidFill>
              </a:rPr>
            </a:br>
            <a:r>
              <a:rPr lang="it-IT" sz="1800" b="0" cap="none" dirty="0" smtClean="0">
                <a:solidFill>
                  <a:srgbClr val="92D050"/>
                </a:solidFill>
              </a:rPr>
              <a:t/>
            </a:r>
            <a:br>
              <a:rPr lang="it-IT" sz="1800" b="0" cap="none" dirty="0" smtClean="0">
                <a:solidFill>
                  <a:srgbClr val="92D050"/>
                </a:solidFill>
              </a:rPr>
            </a:br>
            <a:r>
              <a:rPr lang="it-IT" sz="3200" b="0" cap="none" dirty="0" smtClean="0">
                <a:solidFill>
                  <a:srgbClr val="92D050"/>
                </a:solidFill>
              </a:rPr>
              <a:t> “la Repubblica tutela la salute come fondamentale diritto dell'individuo ed interesse della collettività</a:t>
            </a:r>
            <a:r>
              <a:rPr lang="it-IT" sz="3200" b="0" dirty="0" smtClean="0">
                <a:solidFill>
                  <a:srgbClr val="92D050"/>
                </a:solidFill>
              </a:rPr>
              <a:t>”</a:t>
            </a:r>
            <a:br>
              <a:rPr lang="it-IT" sz="3200" b="0"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000" dirty="0" smtClean="0"/>
              <a:t> </a:t>
            </a:r>
            <a:r>
              <a:rPr lang="it-IT" sz="2700" dirty="0" smtClean="0">
                <a:solidFill>
                  <a:srgbClr val="92D050"/>
                </a:solidFill>
              </a:rPr>
              <a:t>Medico  competente- MC  (D.Lgs. 81/08, artt. 2,38)</a:t>
            </a:r>
            <a:br>
              <a:rPr lang="it-IT" sz="2700" dirty="0" smtClean="0">
                <a:solidFill>
                  <a:srgbClr val="92D050"/>
                </a:solidFill>
              </a:rPr>
            </a:br>
            <a:r>
              <a:rPr lang="it-IT" sz="1600" dirty="0" smtClean="0"/>
              <a:t> </a:t>
            </a:r>
            <a:r>
              <a:rPr lang="it-IT" sz="1600" dirty="0" smtClean="0">
                <a:solidFill>
                  <a:srgbClr val="92D050"/>
                </a:solidFill>
              </a:rPr>
              <a:t>Deve essere in possesso dei titoli professionali e dei requisiti  previsti dall’articolo 38.</a:t>
            </a:r>
            <a:r>
              <a:rPr lang="it-IT" sz="1600" dirty="0" smtClean="0"/>
              <a:t/>
            </a:r>
            <a:br>
              <a:rPr lang="it-IT" sz="1600" dirty="0" smtClean="0"/>
            </a:br>
            <a:r>
              <a:rPr lang="it-IT" sz="1800" dirty="0" smtClean="0">
                <a:solidFill>
                  <a:srgbClr val="92D050"/>
                </a:solidFill>
              </a:rPr>
              <a:t/>
            </a:r>
            <a:br>
              <a:rPr lang="it-IT" sz="1800" dirty="0" smtClean="0">
                <a:solidFill>
                  <a:srgbClr val="92D050"/>
                </a:solidFill>
              </a:rPr>
            </a:br>
            <a:r>
              <a:rPr lang="it-IT" sz="2700" cap="none" dirty="0" smtClean="0">
                <a:solidFill>
                  <a:srgbClr val="92D050"/>
                </a:solidFill>
              </a:rPr>
              <a:t>nominato/incaricato dal datore di lavoro</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 </a:t>
            </a:r>
            <a:r>
              <a:rPr lang="it-IT" sz="2700" cap="none" dirty="0" smtClean="0">
                <a:solidFill>
                  <a:srgbClr val="92D050"/>
                </a:solidFill>
              </a:rPr>
              <a:t>la nomina del medico competente  e la relativa sorveglianza sanitaria non è sempre obbligatoria  risponde ai casi previsti dalla normativa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 nomina prevista in quei casi in cui i lavoratori sono  esposti a rischi non trascurabili per la salute </a:t>
            </a:r>
            <a:r>
              <a:rPr lang="it-IT" sz="2700" dirty="0" smtClean="0">
                <a:solidFill>
                  <a:srgbClr val="92D050"/>
                </a:solidFill>
              </a:rPr>
              <a:t/>
            </a:r>
            <a:br>
              <a:rPr lang="it-IT" sz="2700"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980728"/>
            <a:ext cx="8134672" cy="4968552"/>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000" dirty="0" smtClean="0"/>
              <a:t> </a:t>
            </a:r>
            <a:r>
              <a:rPr lang="it-IT" sz="2700" dirty="0" smtClean="0">
                <a:solidFill>
                  <a:srgbClr val="92D050"/>
                </a:solidFill>
              </a:rPr>
              <a:t>Medico  competente- MC  (D.Lgs. 81/08, artt. 2,38)</a:t>
            </a:r>
            <a:br>
              <a:rPr lang="it-IT" sz="2700" dirty="0" smtClean="0">
                <a:solidFill>
                  <a:srgbClr val="92D050"/>
                </a:solidFill>
              </a:rPr>
            </a:br>
            <a:r>
              <a:rPr lang="it-IT" sz="1600" dirty="0" smtClean="0"/>
              <a:t> </a:t>
            </a:r>
            <a:r>
              <a:rPr lang="it-IT" sz="1600" dirty="0" smtClean="0">
                <a:solidFill>
                  <a:srgbClr val="92D050"/>
                </a:solidFill>
              </a:rPr>
              <a:t>Deve essere in possesso dei titoli professionali e dei requisiti  previsti dall’articolo 38.</a:t>
            </a:r>
            <a:r>
              <a:rPr lang="it-IT" sz="1600" dirty="0" smtClean="0"/>
              <a:t/>
            </a:r>
            <a:br>
              <a:rPr lang="it-IT" sz="1600" dirty="0" smtClean="0"/>
            </a:br>
            <a:r>
              <a:rPr lang="it-IT" sz="1300" cap="none" dirty="0" smtClean="0">
                <a:solidFill>
                  <a:srgbClr val="92D050"/>
                </a:solidFill>
              </a:rPr>
              <a:t/>
            </a:r>
            <a:br>
              <a:rPr lang="it-IT" sz="1300" cap="none" dirty="0" smtClean="0">
                <a:solidFill>
                  <a:srgbClr val="92D050"/>
                </a:solidFill>
              </a:rPr>
            </a:br>
            <a:r>
              <a:rPr lang="it-IT" sz="2700" cap="none" dirty="0" smtClean="0">
                <a:solidFill>
                  <a:srgbClr val="92D050"/>
                </a:solidFill>
              </a:rPr>
              <a:t>Un rischio rilevante per la salute  è  l’utilizzo dei video terminali  (VDT) per più di 20 ore settimanali</a:t>
            </a:r>
            <a:br>
              <a:rPr lang="it-IT" sz="2700" cap="none" dirty="0" smtClean="0">
                <a:solidFill>
                  <a:srgbClr val="92D050"/>
                </a:solidFill>
              </a:rPr>
            </a:br>
            <a:r>
              <a:rPr lang="it-IT" sz="2700" cap="none" dirty="0" smtClean="0">
                <a:solidFill>
                  <a:srgbClr val="92D050"/>
                </a:solidFill>
              </a:rPr>
              <a:t>In questo caso è obbligatorio nominare il medico competente</a:t>
            </a:r>
            <a:br>
              <a:rPr lang="it-IT" sz="2700" cap="none" dirty="0" smtClean="0">
                <a:solidFill>
                  <a:srgbClr val="92D050"/>
                </a:solidFill>
              </a:rPr>
            </a:br>
            <a:r>
              <a:rPr lang="it-IT" sz="2700" cap="none" dirty="0" smtClean="0">
                <a:solidFill>
                  <a:srgbClr val="92D050"/>
                </a:solidFill>
              </a:rPr>
              <a:t>i lavoratori vengono chiamati videoterminalisti</a:t>
            </a:r>
            <a:br>
              <a:rPr lang="it-IT" sz="2700" cap="none" dirty="0" smtClean="0">
                <a:solidFill>
                  <a:srgbClr val="92D050"/>
                </a:solidFill>
              </a:rPr>
            </a:br>
            <a:r>
              <a:rPr lang="it-IT" sz="2700" cap="none" dirty="0" smtClean="0">
                <a:solidFill>
                  <a:srgbClr val="92D050"/>
                </a:solidFill>
              </a:rPr>
              <a:t>azioni preventive  ogni due ore devono fare un 15 minuti o cambio attività</a:t>
            </a:r>
            <a:br>
              <a:rPr lang="it-IT" sz="2700" cap="none" dirty="0" smtClean="0">
                <a:solidFill>
                  <a:srgbClr val="92D050"/>
                </a:solidFill>
              </a:rPr>
            </a:br>
            <a:r>
              <a:rPr lang="it-IT" sz="2700" cap="none" dirty="0" smtClean="0">
                <a:solidFill>
                  <a:srgbClr val="92D050"/>
                </a:solidFill>
              </a:rPr>
              <a:t>la sedia deve essere in un certo modo per evitare disturbi muscolo scheletrici, l’illuminazione laterale  o lo schermo deve essere protetto</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dirty="0" smtClean="0">
                <a:solidFill>
                  <a:srgbClr val="92D050"/>
                </a:solidFill>
              </a:rPr>
              <a:t/>
            </a:r>
            <a:br>
              <a:rPr lang="it-IT" sz="2700" dirty="0" smtClean="0">
                <a:solidFill>
                  <a:srgbClr val="92D050"/>
                </a:solidFill>
              </a:rPr>
            </a:br>
            <a:r>
              <a:rPr lang="it-IT" sz="2700" dirty="0">
                <a:solidFill>
                  <a:srgbClr val="92D050"/>
                </a:solidFill>
              </a:rPr>
              <a:t/>
            </a:r>
            <a:br>
              <a:rPr lang="it-IT" sz="2700" dirty="0">
                <a:solidFill>
                  <a:srgbClr val="92D050"/>
                </a:solidFill>
              </a:rPr>
            </a:br>
            <a:r>
              <a:rPr lang="it-IT" sz="2700" dirty="0">
                <a:solidFill>
                  <a:srgbClr val="92D050"/>
                </a:solidFill>
              </a:rPr>
              <a:t> (con un utilizzo superiore alle 20 ore settimanali) e per i lavori notturni</a:t>
            </a:r>
            <a:br>
              <a:rPr lang="it-IT" sz="2700" dirty="0">
                <a:solidFill>
                  <a:srgbClr val="92D050"/>
                </a:solidFill>
              </a:rPr>
            </a:br>
            <a:r>
              <a:rPr lang="it-IT" sz="2700" dirty="0">
                <a:solidFill>
                  <a:srgbClr val="92D050"/>
                </a:solidFill>
              </a:rPr>
              <a:t/>
            </a:r>
            <a:br>
              <a:rPr lang="it-IT" sz="2700" dirty="0">
                <a:solidFill>
                  <a:srgbClr val="92D050"/>
                </a:solidFill>
              </a:rPr>
            </a:br>
            <a:r>
              <a:rPr lang="it-IT" sz="2700" dirty="0" smtClean="0">
                <a:solidFill>
                  <a:srgbClr val="92D050"/>
                </a:solidFill>
              </a:rPr>
              <a:t/>
            </a:r>
            <a:br>
              <a:rPr lang="it-IT" sz="2700"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extLst>
      <p:ext uri="{BB962C8B-B14F-4D97-AF65-F5344CB8AC3E}">
        <p14:creationId xmlns:p14="http://schemas.microsoft.com/office/powerpoint/2010/main" xmlns="" val="4637438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Medico Competente compiti  (D.Lgs. 81/08, art. 25)</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collabora con il datore di lavoro e con il servizio di prevenzione e protezione alla  valutazione dei rischi  per la salute e sicurezza dei lavoratori e alla redazione del DVR </a:t>
            </a:r>
            <a:br>
              <a:rPr lang="it-IT" sz="2700" cap="none" dirty="0" smtClean="0">
                <a:solidFill>
                  <a:srgbClr val="92D050"/>
                </a:solidFill>
              </a:rPr>
            </a:br>
            <a:r>
              <a:rPr lang="it-IT" sz="2700" cap="none" dirty="0" smtClean="0">
                <a:solidFill>
                  <a:srgbClr val="92D050"/>
                </a:solidFill>
              </a:rPr>
              <a:t>collabora all’attuazione  di programmi di promozione della salute</a:t>
            </a:r>
            <a:br>
              <a:rPr lang="it-IT" sz="2700" cap="none" dirty="0" smtClean="0">
                <a:solidFill>
                  <a:srgbClr val="92D050"/>
                </a:solidFill>
              </a:rPr>
            </a:br>
            <a:r>
              <a:rPr lang="it-IT" sz="2700" cap="none" dirty="0" smtClean="0">
                <a:solidFill>
                  <a:srgbClr val="92D050"/>
                </a:solidFill>
              </a:rPr>
              <a:t>effettua la sorveglianza sanitaria</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cap="none" dirty="0" smtClean="0">
                <a:solidFill>
                  <a:srgbClr val="92D050"/>
                </a:solidFill>
              </a:rPr>
              <a:t>Rappresentate dei lavoratori per la sicurezza sul lavoro (D.Lgs. 81/08, artt. 2,47) </a:t>
            </a:r>
            <a:br>
              <a:rPr lang="it-IT" sz="2800" cap="none" dirty="0" smtClean="0">
                <a:solidFill>
                  <a:srgbClr val="92D050"/>
                </a:solidFill>
              </a:rPr>
            </a:br>
            <a:r>
              <a:rPr lang="it-IT" sz="1600" cap="none" dirty="0" smtClean="0">
                <a:solidFill>
                  <a:srgbClr val="92D050"/>
                </a:solidFill>
              </a:rPr>
              <a:t> formazione ed aggiornamento obbligatori , figura obbligatoria</a:t>
            </a:r>
            <a:br>
              <a:rPr lang="it-IT" sz="16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2700" cap="none" dirty="0" smtClean="0">
                <a:solidFill>
                  <a:srgbClr val="92D050"/>
                </a:solidFill>
              </a:rPr>
              <a:t>eletto dai lavoratori per rappresentare i lavoratori per quanto concerne gli aspetti della salute e della sicurezza durante il lavoro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dirty="0" smtClean="0"/>
              <a:t> </a:t>
            </a:r>
            <a:r>
              <a:rPr lang="it-IT" sz="2700" cap="none" dirty="0" smtClean="0">
                <a:solidFill>
                  <a:srgbClr val="92D050"/>
                </a:solidFill>
              </a:rPr>
              <a:t>assicura che nell’azienda o nell’unità produttiva vengano rispettate le norme stabilite dal Testo Unico sulla sicurezza.</a:t>
            </a: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dirty="0" smtClean="0"/>
              <a:t> </a:t>
            </a:r>
            <a:r>
              <a:rPr lang="it-IT" sz="2400" cap="none" dirty="0" smtClean="0">
                <a:solidFill>
                  <a:srgbClr val="92D050"/>
                </a:solidFill>
              </a:rPr>
              <a:t>RLS attribuzioni  (D.Lgs. 81/08, art. 50)</a:t>
            </a:r>
            <a:br>
              <a:rPr lang="it-IT" sz="24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700" cap="none" dirty="0" smtClean="0">
                <a:solidFill>
                  <a:srgbClr val="92D050"/>
                </a:solidFill>
              </a:rPr>
              <a:t>Deve essere consultato sempre in materia di sicurezza e salute</a:t>
            </a:r>
            <a:br>
              <a:rPr lang="it-IT" sz="27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700" cap="none" dirty="0" smtClean="0">
                <a:solidFill>
                  <a:srgbClr val="92D050"/>
                </a:solidFill>
              </a:rPr>
              <a:t>ha facoltà di</a:t>
            </a:r>
            <a:br>
              <a:rPr lang="it-IT" sz="2700" cap="none" dirty="0" smtClean="0">
                <a:solidFill>
                  <a:srgbClr val="92D050"/>
                </a:solidFill>
              </a:rPr>
            </a:br>
            <a:r>
              <a:rPr lang="it-IT" sz="2700" cap="none" dirty="0" smtClean="0">
                <a:solidFill>
                  <a:srgbClr val="92D050"/>
                </a:solidFill>
              </a:rPr>
              <a:t>accedere ai locali aziendali in cui si svolgono i lavori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800" dirty="0" smtClean="0"/>
              <a:t> </a:t>
            </a:r>
            <a:r>
              <a:rPr lang="it-IT" sz="2700" cap="none" dirty="0" smtClean="0">
                <a:solidFill>
                  <a:srgbClr val="92D050"/>
                </a:solidFill>
              </a:rPr>
              <a:t>fare ricorso alle autorità competenti se ritiene che le misure di prevenzione e protezione dai rischi adottate dal datore di lavoro (e i mezzi impiegati per attuarle) non siano idonee.</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lvl="0"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800" cap="none" dirty="0" smtClean="0">
                <a:solidFill>
                  <a:srgbClr val="92D050"/>
                </a:solidFill>
              </a:rPr>
              <a:t>Organi di Controllo e Vigilanza </a:t>
            </a:r>
            <a:br>
              <a:rPr lang="it-IT" sz="2800" cap="none" dirty="0" smtClean="0">
                <a:solidFill>
                  <a:srgbClr val="92D050"/>
                </a:solidFill>
              </a:rPr>
            </a:br>
            <a:r>
              <a:rPr lang="it-IT" sz="2800" cap="none" dirty="0" smtClean="0">
                <a:solidFill>
                  <a:srgbClr val="92D050"/>
                </a:solidFill>
              </a:rPr>
              <a:t>organismi esterni che vigilano sul rispetto della </a:t>
            </a:r>
            <a:r>
              <a:rPr lang="it-IT" sz="2800" cap="none" smtClean="0">
                <a:solidFill>
                  <a:srgbClr val="92D050"/>
                </a:solidFill>
              </a:rPr>
              <a:t>normativa </a:t>
            </a: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INAIL  Istituto Nazionale  Infortuni sul lavoro</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IL Ispettorato del lavoro</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ASL  Azienda Sanitaria Locale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Vigili del Fuoco</a:t>
            </a:r>
            <a:br>
              <a:rPr lang="it-IT" sz="24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dirty="0" smtClean="0"/>
              <a:t> </a:t>
            </a:r>
            <a:r>
              <a:rPr lang="it-IT" sz="2400" cap="none" dirty="0" smtClean="0">
                <a:solidFill>
                  <a:srgbClr val="92D050"/>
                </a:solidFill>
              </a:rPr>
              <a:t>Riunione periodica (D.Lgs. 81/2008 art.35)</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obbligatoria nelle attività con più di 15 lavoratori</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obbligo di  redigere il verbale</a:t>
            </a: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alla riunione periodica partecipano:</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a) il datore di lavoro </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b) il responsabile del servizio di prevenzione e protezione dai rischi;</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c) il medico competente, ove nominato;</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d) il rappresentante dei lavoratori per la sicurezza.</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Nel corso della riunione il datore di lavoro sottopone all’esame dei partecipanti:</a:t>
            </a:r>
            <a:br>
              <a:rPr lang="it-IT" sz="24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a) il documento di valutazione dei rischi;</a:t>
            </a:r>
            <a:br>
              <a:rPr lang="it-IT" sz="2400" cap="none" dirty="0" smtClean="0">
                <a:solidFill>
                  <a:srgbClr val="92D050"/>
                </a:solidFill>
              </a:rPr>
            </a:br>
            <a:r>
              <a:rPr lang="it-IT" sz="2400" cap="none" dirty="0" smtClean="0">
                <a:solidFill>
                  <a:srgbClr val="92D050"/>
                </a:solidFill>
              </a:rPr>
              <a:t>b) l’andamento degli infortuni e delle malattie professionali e della sorveglianza sanitaria;</a:t>
            </a:r>
            <a:br>
              <a:rPr lang="it-IT" sz="2400" cap="none" dirty="0" smtClean="0">
                <a:solidFill>
                  <a:srgbClr val="92D050"/>
                </a:solidFill>
              </a:rPr>
            </a:br>
            <a:r>
              <a:rPr lang="it-IT" sz="2400" cap="none" dirty="0" smtClean="0">
                <a:solidFill>
                  <a:srgbClr val="92D050"/>
                </a:solidFill>
              </a:rPr>
              <a:t>c) i criteri di scelta, le caratteristiche tecniche e l’efficacia dei dispositivi di protezione individuale; </a:t>
            </a:r>
            <a:br>
              <a:rPr lang="it-IT" sz="2400" cap="none" dirty="0" smtClean="0">
                <a:solidFill>
                  <a:srgbClr val="92D050"/>
                </a:solidFill>
              </a:rPr>
            </a:br>
            <a:r>
              <a:rPr lang="it-IT" sz="2400" cap="none" dirty="0" smtClean="0">
                <a:solidFill>
                  <a:srgbClr val="92D050"/>
                </a:solidFill>
              </a:rPr>
              <a:t>d) i programmi di informazione e formazione dei dirigenti, dei preposti e dei lavoratori ai fini della sicurezza e della protezione della loro salute.</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Documento di Valutazione dei Rischi-DVR ( D.Lgs.81/08 artt.17,28)</a:t>
            </a:r>
            <a:br>
              <a:rPr lang="it-IT" sz="2700" cap="none" dirty="0" smtClean="0">
                <a:solidFill>
                  <a:srgbClr val="92D050"/>
                </a:solidFill>
              </a:rPr>
            </a:br>
            <a:r>
              <a:rPr lang="it-IT" sz="1800" cap="none" dirty="0" smtClean="0">
                <a:solidFill>
                  <a:srgbClr val="92D050"/>
                </a:solidFill>
              </a:rPr>
              <a:t>documento obbligatorio anche  se è presente un solo lavoratore</a:t>
            </a:r>
            <a:br>
              <a:rPr lang="it-IT" sz="1800" cap="none" dirty="0" smtClean="0">
                <a:solidFill>
                  <a:srgbClr val="92D050"/>
                </a:solidFill>
              </a:rPr>
            </a:br>
            <a:r>
              <a:rPr lang="it-IT" sz="2400" dirty="0" smtClean="0"/>
              <a:t> </a:t>
            </a:r>
            <a:r>
              <a:rPr lang="it-IT" sz="1800" cap="none" dirty="0" smtClean="0">
                <a:solidFill>
                  <a:srgbClr val="92D050"/>
                </a:solidFill>
              </a:rPr>
              <a:t>La predisposizione di tale documentazione deve avvenire, in conformità alla legge, non oltre 90 giorni dall’avvio delle attività di ogni unità produttiva in cui si trova a operare almeno un dipendente. </a:t>
            </a:r>
            <a:r>
              <a:rPr lang="it-IT" sz="2400" dirty="0" smtClean="0"/>
              <a:t/>
            </a:r>
            <a:br>
              <a:rPr lang="it-IT" sz="2400" dirty="0" smtClean="0"/>
            </a:br>
            <a:r>
              <a:rPr lang="it-IT" sz="2700" cap="none" dirty="0" smtClean="0">
                <a:solidFill>
                  <a:srgbClr val="92D050"/>
                </a:solidFill>
              </a:rPr>
              <a:t>E’ il documento cardine per la gestione della sicurezza aziendale</a:t>
            </a:r>
            <a:r>
              <a:rPr lang="it-IT" sz="2800" cap="none" dirty="0" smtClean="0">
                <a:solidFill>
                  <a:srgbClr val="92D050"/>
                </a:solidFill>
              </a:rPr>
              <a:t/>
            </a:r>
            <a:br>
              <a:rPr lang="it-IT" sz="2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Serve a delineare tutti gli interventi che devono essere attuati per eliminare o ridurre  il rischio e pericoli  per la salute e sicurezza nei luoghidi lavoro.</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5040560"/>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800" cap="none" dirty="0" smtClean="0">
                <a:solidFill>
                  <a:srgbClr val="92D050"/>
                </a:solidFill>
              </a:rPr>
              <a:t> Art.41</a:t>
            </a:r>
            <a:r>
              <a:rPr lang="it-IT" sz="2800" b="0" cap="none" dirty="0" smtClean="0">
                <a:solidFill>
                  <a:srgbClr val="92D050"/>
                </a:solidFill>
              </a:rPr>
              <a:t>  Costituzione Repubblica Italiana </a:t>
            </a:r>
            <a:br>
              <a:rPr lang="it-IT" sz="2800" b="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b="0" cap="none" dirty="0" smtClean="0">
                <a:solidFill>
                  <a:srgbClr val="92D050"/>
                </a:solidFill>
              </a:rPr>
              <a:t>L'iniziativa economica privata è libera. </a:t>
            </a:r>
            <a:br>
              <a:rPr lang="it-IT" sz="3200" b="0" cap="none" dirty="0" smtClean="0">
                <a:solidFill>
                  <a:srgbClr val="92D050"/>
                </a:solidFill>
              </a:rPr>
            </a:br>
            <a:r>
              <a:rPr lang="it-IT" sz="3200" b="0" cap="none" dirty="0" smtClean="0">
                <a:solidFill>
                  <a:srgbClr val="92D050"/>
                </a:solidFill>
              </a:rPr>
              <a:t>Non può svolgersi in contrasto con l'utilità sociale o in modo da recare danno alla sicurezza, alla libertà, alla dignità umana. </a:t>
            </a:r>
            <a:br>
              <a:rPr lang="it-IT" sz="3200" b="0" cap="none" dirty="0" smtClean="0">
                <a:solidFill>
                  <a:srgbClr val="92D050"/>
                </a:solidFill>
              </a:rPr>
            </a:br>
            <a:r>
              <a:rPr lang="it-IT" sz="3200" b="0" cap="none" dirty="0" smtClean="0">
                <a:solidFill>
                  <a:srgbClr val="92D050"/>
                </a:solidFill>
              </a:rPr>
              <a:t>La legge determina i programmi e i controlli opportuni perché l'attività economica pubblica e privata possa essere indirizzata e coordinata ai fini sociali</a:t>
            </a: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700" cap="none" dirty="0" smtClean="0">
                <a:solidFill>
                  <a:srgbClr val="92D050"/>
                </a:solidFill>
              </a:rPr>
              <a:t>Documento di Valutazione dei Rischi-DVR ( D.Lgs.81/08 artt.17,28)</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La stesura del DVR  è in capo al DL , non è delegabile ed è  redatto avvalendosi delle figure  da lui nominate RSPP, MC e RLS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Documento di Valutazione dei Rischi-DVR ( D.Lgs.81/08 artt.17,28)</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400" cap="none" dirty="0" smtClean="0">
                <a:solidFill>
                  <a:srgbClr val="92D050"/>
                </a:solidFill>
              </a:rPr>
              <a:t> Il documento deve essere  sottoscritto da tutte e 4 le figure</a:t>
            </a:r>
            <a:br>
              <a:rPr lang="it-IT" sz="2400" cap="none" dirty="0" smtClean="0">
                <a:solidFill>
                  <a:srgbClr val="92D050"/>
                </a:solidFill>
              </a:rPr>
            </a:br>
            <a:r>
              <a:rPr lang="it-IT" sz="900" cap="none" dirty="0" smtClean="0">
                <a:solidFill>
                  <a:srgbClr val="92D050"/>
                </a:solidFill>
              </a:rPr>
              <a:t/>
            </a:r>
            <a:br>
              <a:rPr lang="it-IT" sz="900" cap="none" dirty="0" smtClean="0">
                <a:solidFill>
                  <a:srgbClr val="92D050"/>
                </a:solidFill>
              </a:rPr>
            </a:br>
            <a:r>
              <a:rPr lang="it-IT" sz="2400" cap="none" dirty="0" smtClean="0">
                <a:solidFill>
                  <a:srgbClr val="92D050"/>
                </a:solidFill>
              </a:rPr>
              <a:t>il datore di lavoro</a:t>
            </a:r>
            <a:br>
              <a:rPr lang="it-IT" sz="24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400" cap="none" dirty="0" smtClean="0">
                <a:solidFill>
                  <a:srgbClr val="92D050"/>
                </a:solidFill>
              </a:rPr>
              <a:t>il Responsabile del Servizio di Prevenzione e Protezione (RSPP)</a:t>
            </a:r>
            <a:br>
              <a:rPr lang="it-IT" sz="24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400" cap="none" dirty="0" smtClean="0">
                <a:solidFill>
                  <a:srgbClr val="92D050"/>
                </a:solidFill>
              </a:rPr>
              <a:t>il</a:t>
            </a:r>
            <a:r>
              <a:rPr lang="it-IT" sz="2400" cap="none" dirty="0" smtClean="0">
                <a:solidFill>
                  <a:srgbClr val="92D050"/>
                </a:solidFill>
                <a:hlinkClick r:id="rId2"/>
              </a:rPr>
              <a:t> </a:t>
            </a:r>
            <a:r>
              <a:rPr lang="it-IT" sz="2400" cap="none" dirty="0" smtClean="0">
                <a:solidFill>
                  <a:srgbClr val="92D050"/>
                </a:solidFill>
              </a:rPr>
              <a:t> MC ( se previsto)</a:t>
            </a:r>
            <a:br>
              <a:rPr lang="it-IT" sz="2400" cap="none" dirty="0" smtClean="0">
                <a:solidFill>
                  <a:srgbClr val="92D050"/>
                </a:solidFill>
              </a:rPr>
            </a:br>
            <a:r>
              <a:rPr lang="it-IT" sz="1300" cap="none" dirty="0" smtClean="0">
                <a:solidFill>
                  <a:srgbClr val="92D050"/>
                </a:solidFill>
              </a:rPr>
              <a:t/>
            </a:r>
            <a:br>
              <a:rPr lang="it-IT" sz="1300" cap="none" dirty="0" smtClean="0">
                <a:solidFill>
                  <a:srgbClr val="92D050"/>
                </a:solidFill>
              </a:rPr>
            </a:br>
            <a:r>
              <a:rPr lang="it-IT" sz="2400" cap="none" dirty="0" smtClean="0">
                <a:solidFill>
                  <a:srgbClr val="92D050"/>
                </a:solidFill>
              </a:rPr>
              <a:t>il Rappresentante dei Lavoratori per la Sicurezza (RLS), o quello territoriale (RLST). </a:t>
            </a:r>
            <a:br>
              <a:rPr lang="it-IT" sz="2400" cap="none" dirty="0" smtClean="0">
                <a:solidFill>
                  <a:srgbClr val="92D050"/>
                </a:solidFill>
              </a:rPr>
            </a:br>
            <a:r>
              <a:rPr lang="it-IT" sz="2400" cap="none" dirty="0" smtClean="0">
                <a:solidFill>
                  <a:srgbClr val="92D050"/>
                </a:solidFill>
              </a:rPr>
              <a:t> </a:t>
            </a:r>
            <a:br>
              <a:rPr lang="it-IT" sz="24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332656"/>
            <a:ext cx="8134672" cy="5616624"/>
          </a:xfrm>
        </p:spPr>
        <p:txBody>
          <a:bodyPr>
            <a:normAutofit fontScale="90000"/>
          </a:bodyPr>
          <a:lstStyle/>
          <a:p>
            <a:pPr algn="ctr"/>
            <a:r>
              <a:rPr lang="it-IT" sz="2400" dirty="0" smtClean="0"/>
              <a:t/>
            </a:r>
            <a:br>
              <a:rPr lang="it-IT" sz="2400" dirty="0" smtClean="0"/>
            </a:br>
            <a:r>
              <a:rPr lang="it-IT" sz="3600" cap="none" dirty="0" err="1" smtClean="0">
                <a:solidFill>
                  <a:srgbClr val="92D050"/>
                </a:solidFill>
              </a:rPr>
              <a:t>D.Lgs</a:t>
            </a:r>
            <a:r>
              <a:rPr lang="it-IT" sz="3600" cap="none" dirty="0" smtClean="0">
                <a:solidFill>
                  <a:srgbClr val="92D050"/>
                </a:solidFill>
              </a:rPr>
              <a:t> 81/2008</a:t>
            </a:r>
            <a:br>
              <a:rPr lang="it-IT" sz="3600" cap="none" dirty="0" smtClean="0">
                <a:solidFill>
                  <a:srgbClr val="92D050"/>
                </a:solidFill>
              </a:rPr>
            </a:br>
            <a:r>
              <a:rPr lang="it-IT" sz="3200" cap="none" dirty="0" smtClean="0">
                <a:solidFill>
                  <a:srgbClr val="92D050"/>
                </a:solidFill>
              </a:rPr>
              <a:t>Piano di Emergenza ed Evacuazione (D.Lgs</a:t>
            </a:r>
            <a:r>
              <a:rPr lang="it-IT" sz="3200" cap="none" dirty="0" err="1" smtClean="0">
                <a:solidFill>
                  <a:srgbClr val="92D050"/>
                </a:solidFill>
              </a:rPr>
              <a:t>.81/08</a:t>
            </a:r>
            <a:r>
              <a:rPr lang="it-IT" sz="3200" cap="none" dirty="0" smtClean="0">
                <a:solidFill>
                  <a:srgbClr val="92D050"/>
                </a:solidFill>
              </a:rPr>
              <a:t> artt.43,46)</a:t>
            </a:r>
            <a:br>
              <a:rPr lang="it-IT" sz="3200" cap="none" dirty="0" smtClean="0">
                <a:solidFill>
                  <a:srgbClr val="92D050"/>
                </a:solidFill>
              </a:rPr>
            </a:br>
            <a:r>
              <a:rPr lang="it-IT" sz="2800" cap="none" dirty="0" smtClean="0">
                <a:solidFill>
                  <a:srgbClr val="92D050"/>
                </a:solidFill>
              </a:rPr>
              <a:t>Il Datore di Lavoro deve predisporre il Piano </a:t>
            </a:r>
            <a:br>
              <a:rPr lang="it-IT" sz="2800" cap="none" dirty="0" smtClean="0">
                <a:solidFill>
                  <a:srgbClr val="92D050"/>
                </a:solidFill>
              </a:rPr>
            </a:br>
            <a:r>
              <a:rPr lang="it-IT" sz="2800" cap="none" dirty="0" smtClean="0">
                <a:solidFill>
                  <a:srgbClr val="92D050"/>
                </a:solidFill>
              </a:rPr>
              <a:t>di Emergenza</a:t>
            </a:r>
            <a:br>
              <a:rPr lang="it-IT" sz="2800" cap="none" dirty="0" smtClean="0">
                <a:solidFill>
                  <a:srgbClr val="92D050"/>
                </a:solidFill>
              </a:rPr>
            </a:br>
            <a:r>
              <a:rPr lang="it-IT" sz="2800" cap="none" dirty="0" smtClean="0">
                <a:solidFill>
                  <a:srgbClr val="92D050"/>
                </a:solidFill>
              </a:rPr>
              <a:t> Un’emergenza è qualsiasi situazione imprevista di grave o</a:t>
            </a:r>
            <a:br>
              <a:rPr lang="it-IT" sz="2800" cap="none" dirty="0" smtClean="0">
                <a:solidFill>
                  <a:srgbClr val="92D050"/>
                </a:solidFill>
              </a:rPr>
            </a:br>
            <a:r>
              <a:rPr lang="it-IT" sz="2800" cap="none" dirty="0" smtClean="0">
                <a:solidFill>
                  <a:srgbClr val="92D050"/>
                </a:solidFill>
              </a:rPr>
              <a:t>imminente pericolo per le persone, l'ambiente ed i beni.</a:t>
            </a:r>
            <a:br>
              <a:rPr lang="it-IT" sz="2800" cap="none" dirty="0" smtClean="0">
                <a:solidFill>
                  <a:srgbClr val="92D050"/>
                </a:solidFill>
              </a:rPr>
            </a:br>
            <a:r>
              <a:rPr lang="it-IT" sz="2800" cap="none" dirty="0" smtClean="0">
                <a:solidFill>
                  <a:srgbClr val="92D050"/>
                </a:solidFill>
              </a:rPr>
              <a:t> Il Piano di Emergenza prevede:</a:t>
            </a:r>
            <a:br>
              <a:rPr lang="it-IT" sz="2800" cap="none" dirty="0" smtClean="0">
                <a:solidFill>
                  <a:srgbClr val="92D050"/>
                </a:solidFill>
              </a:rPr>
            </a:br>
            <a:r>
              <a:rPr lang="it-IT" sz="2800" cap="none" dirty="0" smtClean="0">
                <a:solidFill>
                  <a:srgbClr val="92D050"/>
                </a:solidFill>
              </a:rPr>
              <a:t/>
            </a:r>
            <a:br>
              <a:rPr lang="it-IT" sz="2800" cap="none" dirty="0" smtClean="0">
                <a:solidFill>
                  <a:srgbClr val="92D050"/>
                </a:solidFill>
              </a:rPr>
            </a:br>
            <a:r>
              <a:rPr lang="it-IT" sz="2800" cap="none" dirty="0" smtClean="0">
                <a:solidFill>
                  <a:srgbClr val="92D050"/>
                </a:solidFill>
              </a:rPr>
              <a:t> Le misure di intervento in caso di emergenza (es.  Primo soccorso, allagamento, terremoto, nube tossica, incendio</a:t>
            </a:r>
            <a:br>
              <a:rPr lang="it-IT" sz="2800" cap="none" dirty="0" smtClean="0">
                <a:solidFill>
                  <a:srgbClr val="92D050"/>
                </a:solidFill>
              </a:rPr>
            </a:br>
            <a:r>
              <a:rPr lang="it-IT" sz="2800" cap="none" dirty="0" smtClean="0">
                <a:solidFill>
                  <a:srgbClr val="92D050"/>
                </a:solidFill>
              </a:rPr>
              <a:t>ecc.);</a:t>
            </a:r>
            <a:br>
              <a:rPr lang="it-IT" sz="2800" cap="none" dirty="0" smtClean="0">
                <a:solidFill>
                  <a:srgbClr val="92D050"/>
                </a:solidFill>
              </a:rPr>
            </a:br>
            <a:r>
              <a:rPr lang="it-IT" sz="2800" cap="none" dirty="0" smtClean="0">
                <a:solidFill>
                  <a:srgbClr val="92D050"/>
                </a:solidFill>
              </a:rPr>
              <a:t> L’evacuazione rapida dei locali (in caso di incendio) </a:t>
            </a:r>
            <a:br>
              <a:rPr lang="it-IT" sz="28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800" dirty="0" smtClean="0"/>
              <a:t> </a:t>
            </a:r>
            <a:r>
              <a:rPr lang="it-IT" sz="2700" cap="none" dirty="0" smtClean="0">
                <a:solidFill>
                  <a:srgbClr val="92D050"/>
                </a:solidFill>
              </a:rPr>
              <a:t>Piano di Emergenza ed Evacuazione (D.Lgs.81/08 artt.43,46)</a:t>
            </a:r>
            <a:br>
              <a:rPr lang="it-IT" sz="2700" cap="none" dirty="0" smtClean="0">
                <a:solidFill>
                  <a:srgbClr val="92D050"/>
                </a:solidFill>
              </a:rPr>
            </a:br>
            <a:r>
              <a:rPr lang="it-IT" sz="1800" cap="none" dirty="0" smtClean="0">
                <a:solidFill>
                  <a:srgbClr val="92D050"/>
                </a:solidFill>
              </a:rPr>
              <a:t>Documento obbligatorio per attività con più di 10 lavoratori o soggette al controllo dei vigili del fuoco</a:t>
            </a:r>
            <a:br>
              <a:rPr lang="it-IT" sz="18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t>
            </a:r>
            <a:r>
              <a:rPr lang="it-IT" sz="2400" dirty="0" smtClean="0"/>
              <a:t> </a:t>
            </a:r>
            <a:r>
              <a:rPr lang="it-IT" sz="3100" cap="none" dirty="0" smtClean="0">
                <a:solidFill>
                  <a:srgbClr val="92D050"/>
                </a:solidFill>
              </a:rPr>
              <a:t>Questo Piano, integrato al DVR, è un documento di grande importanza per affrontare le situazioni di maggior pericolo. </a:t>
            </a:r>
            <a:r>
              <a:rPr lang="it-IT" sz="2400" dirty="0" smtClean="0"/>
              <a:t/>
            </a:r>
            <a:br>
              <a:rPr lang="it-IT" sz="2400" dirty="0" smtClean="0"/>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2200" cap="none" dirty="0" err="1" smtClean="0">
                <a:solidFill>
                  <a:srgbClr val="92D050"/>
                </a:solidFill>
              </a:rPr>
              <a:t>D.Lgs</a:t>
            </a:r>
            <a:r>
              <a:rPr lang="it-IT" sz="2200" cap="none" dirty="0" smtClean="0">
                <a:solidFill>
                  <a:srgbClr val="92D050"/>
                </a:solidFill>
              </a:rPr>
              <a:t> 81/2008</a:t>
            </a:r>
            <a:br>
              <a:rPr lang="it-IT" sz="2200" cap="none" dirty="0" smtClean="0">
                <a:solidFill>
                  <a:srgbClr val="92D050"/>
                </a:solidFill>
              </a:rPr>
            </a:br>
            <a:r>
              <a:rPr lang="it-IT" sz="2200" dirty="0" smtClean="0"/>
              <a:t> </a:t>
            </a:r>
            <a:r>
              <a:rPr lang="it-IT" sz="3100" cap="none" dirty="0" smtClean="0">
                <a:solidFill>
                  <a:srgbClr val="92D050"/>
                </a:solidFill>
              </a:rPr>
              <a:t>Informazione, Formazione </a:t>
            </a:r>
            <a:r>
              <a:rPr lang="it-IT" sz="2200" cap="none" dirty="0" smtClean="0">
                <a:solidFill>
                  <a:srgbClr val="92D050"/>
                </a:solidFill>
              </a:rPr>
              <a:t>(D.Lgs.81/08 artt.36,37)</a:t>
            </a:r>
            <a:br>
              <a:rPr lang="it-IT" sz="2200" cap="none" dirty="0" smtClean="0">
                <a:solidFill>
                  <a:srgbClr val="92D050"/>
                </a:solidFill>
              </a:rPr>
            </a:br>
            <a:r>
              <a:rPr lang="it-IT" sz="1800" cap="none" dirty="0" smtClean="0">
                <a:solidFill>
                  <a:srgbClr val="92D050"/>
                </a:solidFill>
              </a:rPr>
              <a:t> Finalità la prevenzione tramite la conoscenza e la consapevolezza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Uno dei principali obblighi a carico del datore di lavoro  è l’informazione (art.36) e la formazione (art.37)  in  tema di sicurezza sul lavoro </a:t>
            </a:r>
            <a:r>
              <a:rPr lang="it-IT" sz="2200" cap="none" dirty="0" smtClean="0">
                <a:solidFill>
                  <a:srgbClr val="92D050"/>
                </a:solidFill>
              </a:rPr>
              <a:t/>
            </a:r>
            <a:br>
              <a:rPr lang="it-IT" sz="2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2200" cap="none" dirty="0" err="1" smtClean="0">
                <a:solidFill>
                  <a:srgbClr val="92D050"/>
                </a:solidFill>
              </a:rPr>
              <a:t>D.Lgs</a:t>
            </a:r>
            <a:r>
              <a:rPr lang="it-IT" sz="2200" cap="none" dirty="0" smtClean="0">
                <a:solidFill>
                  <a:srgbClr val="92D050"/>
                </a:solidFill>
              </a:rPr>
              <a:t> 81/2008</a:t>
            </a:r>
            <a:br>
              <a:rPr lang="it-IT" sz="2200" cap="none" dirty="0" smtClean="0">
                <a:solidFill>
                  <a:srgbClr val="92D050"/>
                </a:solidFill>
              </a:rPr>
            </a:br>
            <a:r>
              <a:rPr lang="it-IT" sz="2200" dirty="0" smtClean="0"/>
              <a:t> </a:t>
            </a:r>
            <a:r>
              <a:rPr lang="it-IT" sz="2200" cap="none" dirty="0" smtClean="0">
                <a:solidFill>
                  <a:srgbClr val="92D050"/>
                </a:solidFill>
              </a:rPr>
              <a:t>Informazione, Formazione (D.Lgs.81/08 artt.36,37)</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L’informativa scopo principale è quello della prevenzione: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migliorare le conoscenze, in materia</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  modificare alcuni comportamenti errati</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 consolidare quelli corretti indirizzati alla prevenzione e alla tutela della sicurezza.</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8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ctr" fontAlgn="base"/>
            <a:r>
              <a:rPr lang="it-IT" sz="2200" cap="none" dirty="0" err="1" smtClean="0">
                <a:solidFill>
                  <a:srgbClr val="92D050"/>
                </a:solidFill>
              </a:rPr>
              <a:t>D.Lgs</a:t>
            </a:r>
            <a:r>
              <a:rPr lang="it-IT" sz="2200" cap="none" dirty="0" smtClean="0">
                <a:solidFill>
                  <a:srgbClr val="92D050"/>
                </a:solidFill>
              </a:rPr>
              <a:t> 81/2008</a:t>
            </a:r>
            <a:br>
              <a:rPr lang="it-IT" sz="2200" cap="none" dirty="0" smtClean="0">
                <a:solidFill>
                  <a:srgbClr val="92D050"/>
                </a:solidFill>
              </a:rPr>
            </a:br>
            <a:r>
              <a:rPr lang="it-IT" sz="2200" dirty="0" smtClean="0"/>
              <a:t> </a:t>
            </a:r>
            <a:r>
              <a:rPr lang="it-IT" sz="2200" cap="none" dirty="0" smtClean="0">
                <a:solidFill>
                  <a:srgbClr val="92D050"/>
                </a:solidFill>
              </a:rPr>
              <a:t>Informazione, Formazione (D.Lgs.81/08 artt.36,37)</a:t>
            </a:r>
            <a:br>
              <a:rPr lang="it-IT" sz="2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smtClean="0">
                <a:solidFill>
                  <a:srgbClr val="92D050"/>
                </a:solidFill>
              </a:rPr>
              <a:t> La durata ed i contenuti della formazione ed aggiornamento  è normata  dall’Accordo Stato Regioni del 21/12/2011 e successivi aggiornamenti (2016).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L’Accordo Stato Regioni in tema di durata e contenuti della formazione sicurezza  fa riferimento ai codici ATECO che identificano il settore di appartenenza di una attività/azienda ed il relativo livello di rischio: </a:t>
            </a:r>
            <a:br>
              <a:rPr lang="it-IT" sz="27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2700" cap="none" dirty="0" err="1" smtClean="0">
                <a:solidFill>
                  <a:srgbClr val="92D050"/>
                </a:solidFill>
              </a:rPr>
              <a:t>rischio</a:t>
            </a:r>
            <a:r>
              <a:rPr lang="it-IT" sz="2700" cap="none" dirty="0" smtClean="0">
                <a:solidFill>
                  <a:srgbClr val="92D050"/>
                </a:solidFill>
              </a:rPr>
              <a:t> basso, rischio medio, rischio alto </a:t>
            </a:r>
            <a:br>
              <a:rPr lang="it-IT" sz="2700" cap="none" dirty="0" smtClean="0">
                <a:solidFill>
                  <a:srgbClr val="92D050"/>
                </a:solidFill>
              </a:rPr>
            </a:br>
            <a:r>
              <a:rPr lang="it-IT" sz="2700" cap="none" dirty="0" smtClean="0">
                <a:solidFill>
                  <a:srgbClr val="92D050"/>
                </a:solidFill>
              </a:rPr>
              <a:t>(scuola rischio medio)</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052736"/>
            <a:ext cx="8134672" cy="4896544"/>
          </a:xfrm>
        </p:spPr>
        <p:txBody>
          <a:bodyPr>
            <a:normAutofit fontScale="90000"/>
          </a:bodyPr>
          <a:lstStyle/>
          <a:p>
            <a:pPr algn="l" fontAlgn="base"/>
            <a:r>
              <a:rPr lang="it-IT" sz="2200" cap="none" dirty="0" smtClean="0">
                <a:solidFill>
                  <a:srgbClr val="92D050"/>
                </a:solidFill>
              </a:rPr>
              <a:t>                                                   </a:t>
            </a:r>
            <a:r>
              <a:rPr lang="it-IT" sz="2200" cap="none" dirty="0" err="1" smtClean="0">
                <a:solidFill>
                  <a:srgbClr val="92D050"/>
                </a:solidFill>
              </a:rPr>
              <a:t>D.Lgs</a:t>
            </a:r>
            <a:r>
              <a:rPr lang="it-IT" sz="2200" cap="none" dirty="0" smtClean="0">
                <a:solidFill>
                  <a:srgbClr val="92D050"/>
                </a:solidFill>
              </a:rPr>
              <a:t> </a:t>
            </a:r>
            <a:r>
              <a:rPr lang="it-IT" sz="2200" cap="none" dirty="0" smtClean="0">
                <a:solidFill>
                  <a:srgbClr val="92D050"/>
                </a:solidFill>
              </a:rPr>
              <a:t>81/2008</a:t>
            </a:r>
            <a:br>
              <a:rPr lang="it-IT" sz="2200" cap="none" dirty="0" smtClean="0">
                <a:solidFill>
                  <a:srgbClr val="92D050"/>
                </a:solidFill>
              </a:rPr>
            </a:br>
            <a:r>
              <a:rPr lang="it-IT" sz="2200" cap="none" dirty="0" smtClean="0">
                <a:solidFill>
                  <a:srgbClr val="92D050"/>
                </a:solidFill>
              </a:rPr>
              <a:t/>
            </a:r>
            <a:br>
              <a:rPr lang="it-IT" sz="2200" cap="none" dirty="0" smtClean="0">
                <a:solidFill>
                  <a:srgbClr val="92D050"/>
                </a:solidFill>
              </a:rPr>
            </a:br>
            <a:r>
              <a:rPr lang="it-IT" sz="2200" dirty="0" smtClean="0"/>
              <a:t>                     </a:t>
            </a:r>
            <a:r>
              <a:rPr lang="it-IT" sz="2200" dirty="0" smtClean="0"/>
              <a:t>      </a:t>
            </a:r>
            <a:r>
              <a:rPr lang="it-IT" sz="2400" dirty="0" smtClean="0"/>
              <a:t>Organi </a:t>
            </a:r>
            <a:r>
              <a:rPr lang="it-IT" sz="2400" dirty="0" smtClean="0"/>
              <a:t>di vigilanza e controllo</a:t>
            </a:r>
            <a:r>
              <a:rPr lang="it-IT" sz="2200" dirty="0" smtClean="0"/>
              <a:t>         </a:t>
            </a:r>
            <a:r>
              <a:rPr lang="it-IT" sz="2200" dirty="0" smtClean="0"/>
              <a:t/>
            </a:r>
            <a:br>
              <a:rPr lang="it-IT" sz="2200" dirty="0" smtClean="0"/>
            </a:br>
            <a:r>
              <a:rPr lang="it-IT" sz="2200" dirty="0" smtClean="0"/>
              <a:t/>
            </a:r>
            <a:br>
              <a:rPr lang="it-IT" sz="2200" dirty="0" smtClean="0"/>
            </a:br>
            <a:r>
              <a:rPr lang="it-IT" sz="2200" dirty="0" smtClean="0"/>
              <a:t/>
            </a:r>
            <a:br>
              <a:rPr lang="it-IT" sz="2200" dirty="0" smtClean="0"/>
            </a:br>
            <a:r>
              <a:rPr lang="it-IT" sz="2200" dirty="0" smtClean="0"/>
              <a:t>INAIL - ISTITUTO NAZIONALE Assicurazione Infortuni sul Lavoro</a:t>
            </a:r>
            <a:br>
              <a:rPr lang="it-IT" sz="2200" dirty="0" smtClean="0"/>
            </a:br>
            <a:r>
              <a:rPr lang="it-IT" sz="2200" dirty="0" smtClean="0"/>
              <a:t/>
            </a:r>
            <a:br>
              <a:rPr lang="it-IT" sz="2200" dirty="0" smtClean="0"/>
            </a:br>
            <a:r>
              <a:rPr lang="it-IT" sz="2200" dirty="0" smtClean="0"/>
              <a:t>INL     - ispettorato nazionale del Lavoro</a:t>
            </a:r>
            <a:br>
              <a:rPr lang="it-IT" sz="2200" dirty="0" smtClean="0"/>
            </a:br>
            <a:r>
              <a:rPr lang="it-IT" sz="2200" dirty="0" smtClean="0"/>
              <a:t/>
            </a:r>
            <a:br>
              <a:rPr lang="it-IT" sz="2200" dirty="0" smtClean="0"/>
            </a:br>
            <a:r>
              <a:rPr lang="it-IT" sz="2200" dirty="0" smtClean="0"/>
              <a:t>Comando dei Vigili del Fuoco </a:t>
            </a:r>
            <a:br>
              <a:rPr lang="it-IT" sz="2200" dirty="0" smtClean="0"/>
            </a:br>
            <a:r>
              <a:rPr lang="it-IT" sz="2200" dirty="0" smtClean="0"/>
              <a:t/>
            </a:r>
            <a:br>
              <a:rPr lang="it-IT" sz="2200" dirty="0" smtClean="0"/>
            </a:br>
            <a:r>
              <a:rPr lang="it-IT" sz="2200" dirty="0" smtClean="0"/>
              <a:t>ASL    - Azienda sanitaria locale</a:t>
            </a:r>
            <a:br>
              <a:rPr lang="it-IT" sz="2200" dirty="0" smtClean="0"/>
            </a:br>
            <a:r>
              <a:rPr lang="it-IT" sz="2200" cap="none" dirty="0" smtClean="0">
                <a:solidFill>
                  <a:srgbClr val="92D050"/>
                </a:solidFill>
              </a:rPr>
              <a:t/>
            </a:r>
            <a:br>
              <a:rPr lang="it-IT" sz="2200" cap="none" dirty="0" smtClean="0">
                <a:solidFill>
                  <a:srgbClr val="92D050"/>
                </a:solidFill>
              </a:rPr>
            </a:br>
            <a:r>
              <a:rPr lang="it-IT" sz="2700" cap="none" dirty="0" smtClean="0">
                <a:solidFill>
                  <a:srgbClr val="92D050"/>
                </a:solidFill>
              </a:rPr>
              <a:t> </a:t>
            </a:r>
            <a:br>
              <a:rPr lang="it-IT" sz="2700" cap="none" dirty="0" smtClean="0">
                <a:solidFill>
                  <a:srgbClr val="92D050"/>
                </a:solidFill>
              </a:rPr>
            </a:br>
            <a:r>
              <a:rPr lang="it-IT" sz="2400" dirty="0" smtClean="0"/>
              <a:t> </a:t>
            </a: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2400" cap="none" dirty="0" smtClean="0">
                <a:solidFill>
                  <a:srgbClr val="92D050"/>
                </a:solidFill>
              </a:rPr>
              <a:t/>
            </a:r>
            <a:br>
              <a:rPr lang="it-IT" sz="2400" cap="none" dirty="0" smtClean="0">
                <a:solidFill>
                  <a:srgbClr val="92D050"/>
                </a:solidFill>
              </a:rPr>
            </a:br>
            <a:r>
              <a:rPr lang="it-IT" sz="3200" cap="none" dirty="0" smtClean="0">
                <a:solidFill>
                  <a:srgbClr val="92D050"/>
                </a:solidFill>
              </a:rPr>
              <a:t> </a:t>
            </a:r>
            <a:r>
              <a:rPr lang="it-IT" sz="2700" cap="none" dirty="0" smtClean="0">
                <a:solidFill>
                  <a:srgbClr val="92D050"/>
                </a:solidFill>
              </a:rPr>
              <a:t/>
            </a:r>
            <a:br>
              <a:rPr lang="it-IT" sz="27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7467600" cy="1143000"/>
          </a:xfrm>
        </p:spPr>
        <p:txBody>
          <a:bodyPr/>
          <a:lstStyle/>
          <a:p>
            <a:r>
              <a:rPr lang="it-IT" dirty="0" smtClean="0"/>
              <a:t>   I COLORI DELLA SICUREZZA</a:t>
            </a:r>
            <a:endParaRPr lang="it-IT" dirty="0"/>
          </a:p>
        </p:txBody>
      </p:sp>
      <p:sp>
        <p:nvSpPr>
          <p:cNvPr id="3" name="Segnaposto contenuto 2"/>
          <p:cNvSpPr>
            <a:spLocks noGrp="1"/>
          </p:cNvSpPr>
          <p:nvPr>
            <p:ph idx="1"/>
          </p:nvPr>
        </p:nvSpPr>
        <p:spPr/>
        <p:txBody>
          <a:bodyPr>
            <a:normAutofit fontScale="62500" lnSpcReduction="20000"/>
          </a:bodyPr>
          <a:lstStyle/>
          <a:p>
            <a:pPr algn="ctr"/>
            <a:r>
              <a:rPr lang="it-IT" sz="5200" dirty="0" smtClean="0">
                <a:solidFill>
                  <a:srgbClr val="0070C0"/>
                </a:solidFill>
              </a:rPr>
              <a:t>Blu</a:t>
            </a:r>
          </a:p>
          <a:p>
            <a:pPr algn="ctr"/>
            <a:r>
              <a:rPr lang="it-IT" dirty="0" smtClean="0"/>
              <a:t>Segnaletica sfondo blu pittogramma bianco</a:t>
            </a:r>
          </a:p>
          <a:p>
            <a:pPr algn="ctr"/>
            <a:r>
              <a:rPr lang="it-IT" sz="5200" dirty="0" smtClean="0">
                <a:solidFill>
                  <a:srgbClr val="FF0000"/>
                </a:solidFill>
              </a:rPr>
              <a:t>ROSSO</a:t>
            </a:r>
          </a:p>
          <a:p>
            <a:pPr algn="ctr"/>
            <a:r>
              <a:rPr lang="it-IT" dirty="0" smtClean="0"/>
              <a:t>Divieto (cartello tondo contorno </a:t>
            </a:r>
            <a:r>
              <a:rPr lang="it-IT" dirty="0" smtClean="0"/>
              <a:t>rosso pittogramma </a:t>
            </a:r>
            <a:r>
              <a:rPr lang="it-IT" dirty="0" smtClean="0"/>
              <a:t>nero)</a:t>
            </a:r>
            <a:endParaRPr lang="it-IT" dirty="0" smtClean="0"/>
          </a:p>
          <a:p>
            <a:pPr algn="ctr"/>
            <a:r>
              <a:rPr lang="it-IT" dirty="0" smtClean="0"/>
              <a:t>Attrezzature antincendio (cartello rettangolare sfondo rosso pittogramma bianco)</a:t>
            </a:r>
          </a:p>
          <a:p>
            <a:pPr algn="ctr"/>
            <a:r>
              <a:rPr lang="it-IT" sz="5700" dirty="0" smtClean="0">
                <a:solidFill>
                  <a:srgbClr val="FFFF00"/>
                </a:solidFill>
              </a:rPr>
              <a:t>GIALLO</a:t>
            </a:r>
          </a:p>
          <a:p>
            <a:pPr algn="ctr"/>
            <a:r>
              <a:rPr lang="it-IT" dirty="0" smtClean="0"/>
              <a:t> segnaletica sfondo giallo pittogramma nero</a:t>
            </a:r>
          </a:p>
          <a:p>
            <a:pPr algn="ctr"/>
            <a:r>
              <a:rPr lang="it-IT" sz="7000" dirty="0" smtClean="0">
                <a:solidFill>
                  <a:srgbClr val="92D050"/>
                </a:solidFill>
              </a:rPr>
              <a:t>VERDE</a:t>
            </a:r>
            <a:endParaRPr lang="it-IT" sz="7000" dirty="0" smtClean="0">
              <a:solidFill>
                <a:srgbClr val="92D050"/>
              </a:solidFill>
            </a:endParaRPr>
          </a:p>
          <a:p>
            <a:pPr algn="ctr"/>
            <a:r>
              <a:rPr lang="it-IT" dirty="0" smtClean="0"/>
              <a:t>Evacuazione</a:t>
            </a:r>
          </a:p>
          <a:p>
            <a:pPr algn="ctr"/>
            <a:r>
              <a:rPr lang="it-IT" dirty="0" smtClean="0"/>
              <a:t>segnaletica sfondo verde pittogramma bianco</a:t>
            </a:r>
            <a:endParaRPr lang="it-IT"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I COLORI DELLA SICUREZZA</a:t>
            </a:r>
            <a:endParaRPr lang="it-IT" dirty="0"/>
          </a:p>
        </p:txBody>
      </p:sp>
      <p:pic>
        <p:nvPicPr>
          <p:cNvPr id="4" name="Picture 2" descr="Forma e colori della segnaletica di sicurezza"/>
          <p:cNvPicPr>
            <a:picLocks noGrp="1" noChangeAspect="1" noChangeArrowheads="1"/>
          </p:cNvPicPr>
          <p:nvPr>
            <p:ph idx="1"/>
          </p:nvPr>
        </p:nvPicPr>
        <p:blipFill>
          <a:blip r:embed="rId2" cstate="print"/>
          <a:srcRect/>
          <a:stretch>
            <a:fillRect/>
          </a:stretch>
        </p:blipFill>
        <p:spPr bwMode="auto">
          <a:xfrm>
            <a:off x="827584" y="1844824"/>
            <a:ext cx="7470569" cy="432048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5040560"/>
          </a:xfrm>
        </p:spPr>
        <p:txBody>
          <a:bodyPr>
            <a:normAutofit/>
          </a:bodyPr>
          <a:lstStyle/>
          <a:p>
            <a:pPr algn="ctr"/>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3200" cap="none" dirty="0" smtClean="0">
                <a:solidFill>
                  <a:srgbClr val="92D050"/>
                </a:solidFill>
              </a:rPr>
              <a:t> </a:t>
            </a:r>
            <a:r>
              <a:rPr lang="it-IT" sz="2400" cap="none" dirty="0" smtClean="0">
                <a:solidFill>
                  <a:srgbClr val="92D050"/>
                </a:solidFill>
              </a:rPr>
              <a:t>Art.</a:t>
            </a:r>
            <a:r>
              <a:rPr lang="it-IT" sz="2400" b="0" cap="none" dirty="0" smtClean="0">
                <a:solidFill>
                  <a:srgbClr val="92D050"/>
                </a:solidFill>
              </a:rPr>
              <a:t> 2050 del Codice Civile</a:t>
            </a:r>
            <a:r>
              <a:rPr lang="it-IT" sz="3200" cap="none" dirty="0" smtClean="0">
                <a:solidFill>
                  <a:srgbClr val="92D050"/>
                </a:solidFill>
              </a:rPr>
              <a:t/>
            </a:r>
            <a:br>
              <a:rPr lang="it-IT" sz="3200" cap="none" dirty="0" smtClean="0">
                <a:solidFill>
                  <a:srgbClr val="92D050"/>
                </a:solidFill>
              </a:rPr>
            </a:br>
            <a:r>
              <a:rPr lang="it-IT" sz="1600" cap="none" dirty="0" smtClean="0">
                <a:solidFill>
                  <a:srgbClr val="92D050"/>
                </a:solidFill>
              </a:rPr>
              <a:t/>
            </a:r>
            <a:br>
              <a:rPr lang="it-IT" sz="1600" cap="none" dirty="0" smtClean="0">
                <a:solidFill>
                  <a:srgbClr val="92D050"/>
                </a:solidFill>
              </a:rPr>
            </a:br>
            <a:r>
              <a:rPr lang="it-IT" sz="2400" cap="none" dirty="0" smtClean="0">
                <a:solidFill>
                  <a:srgbClr val="92D050"/>
                </a:solidFill>
              </a:rPr>
              <a:t>Chiunque cagiona danno ad altri nello svolgimento di un’attività pericolosa, per sua natura o per la natura dei mezzi adoperati, è tenuto al risarcimento, se non prova di avere adottato tutte le misure idonee a evitare il danno.</a:t>
            </a:r>
            <a:endParaRPr lang="it-IT" sz="24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I COLORI DELLA SICUREZZA</a:t>
            </a:r>
            <a:br>
              <a:rPr lang="it-IT" dirty="0" smtClean="0"/>
            </a:br>
            <a:r>
              <a:rPr lang="it-IT" dirty="0" smtClean="0"/>
              <a:t>                    SEGNALETICA</a:t>
            </a:r>
            <a:endParaRPr lang="it-IT" dirty="0"/>
          </a:p>
        </p:txBody>
      </p:sp>
      <p:pic>
        <p:nvPicPr>
          <p:cNvPr id="4" name="Segnaposto contenuto 3" descr="Segnaletica di sicurezza: le tipologie di segnali di ..."/>
          <p:cNvPicPr>
            <a:picLocks noGrp="1"/>
          </p:cNvPicPr>
          <p:nvPr>
            <p:ph idx="1"/>
          </p:nvPr>
        </p:nvPicPr>
        <p:blipFill>
          <a:blip r:embed="rId2" cstate="print"/>
          <a:srcRect/>
          <a:stretch>
            <a:fillRect/>
          </a:stretch>
        </p:blipFill>
        <p:spPr bwMode="auto">
          <a:xfrm>
            <a:off x="395536" y="1484784"/>
            <a:ext cx="2592288" cy="1512168"/>
          </a:xfrm>
          <a:prstGeom prst="rect">
            <a:avLst/>
          </a:prstGeom>
          <a:noFill/>
          <a:ln w="9525">
            <a:noFill/>
            <a:miter lim="800000"/>
            <a:headEnd/>
            <a:tailEnd/>
          </a:ln>
        </p:spPr>
      </p:pic>
      <p:pic>
        <p:nvPicPr>
          <p:cNvPr id="5" name="Immagine 4" descr="Segnaletica di Sicurezza - Obiettivo Ambiente"/>
          <p:cNvPicPr/>
          <p:nvPr/>
        </p:nvPicPr>
        <p:blipFill>
          <a:blip r:embed="rId3" cstate="print"/>
          <a:srcRect/>
          <a:stretch>
            <a:fillRect/>
          </a:stretch>
        </p:blipFill>
        <p:spPr bwMode="auto">
          <a:xfrm>
            <a:off x="6444208" y="1484784"/>
            <a:ext cx="2160240" cy="2520280"/>
          </a:xfrm>
          <a:prstGeom prst="rect">
            <a:avLst/>
          </a:prstGeom>
          <a:noFill/>
          <a:ln w="9525">
            <a:noFill/>
            <a:miter lim="800000"/>
            <a:headEnd/>
            <a:tailEnd/>
          </a:ln>
        </p:spPr>
      </p:pic>
      <p:pic>
        <p:nvPicPr>
          <p:cNvPr id="7" name="Immagine 6" descr="Sponsored image"/>
          <p:cNvPicPr/>
          <p:nvPr/>
        </p:nvPicPr>
        <p:blipFill>
          <a:blip r:embed="rId4" cstate="print"/>
          <a:srcRect/>
          <a:stretch>
            <a:fillRect/>
          </a:stretch>
        </p:blipFill>
        <p:spPr bwMode="auto">
          <a:xfrm>
            <a:off x="971600" y="4293096"/>
            <a:ext cx="3168352" cy="2016224"/>
          </a:xfrm>
          <a:prstGeom prst="rect">
            <a:avLst/>
          </a:prstGeom>
          <a:noFill/>
          <a:ln w="9525">
            <a:noFill/>
            <a:miter lim="800000"/>
            <a:headEnd/>
            <a:tailEnd/>
          </a:ln>
        </p:spPr>
      </p:pic>
      <p:pic>
        <p:nvPicPr>
          <p:cNvPr id="8" name="Immagine 7" descr="Sicurezza sul posto di lavoro"/>
          <p:cNvPicPr/>
          <p:nvPr/>
        </p:nvPicPr>
        <p:blipFill>
          <a:blip r:embed="rId5" cstate="print"/>
          <a:srcRect/>
          <a:stretch>
            <a:fillRect/>
          </a:stretch>
        </p:blipFill>
        <p:spPr bwMode="auto">
          <a:xfrm>
            <a:off x="3275856" y="1628800"/>
            <a:ext cx="2672333" cy="1944216"/>
          </a:xfrm>
          <a:prstGeom prst="rect">
            <a:avLst/>
          </a:prstGeom>
          <a:noFill/>
          <a:ln w="9525">
            <a:noFill/>
            <a:miter lim="800000"/>
            <a:headEnd/>
            <a:tailEnd/>
          </a:ln>
        </p:spPr>
      </p:pic>
      <p:pic>
        <p:nvPicPr>
          <p:cNvPr id="9" name="Immagine 8" descr="Risultati immagini per SEGNALETICA presidi antincendio   DA SCARICARE"/>
          <p:cNvPicPr/>
          <p:nvPr/>
        </p:nvPicPr>
        <p:blipFill>
          <a:blip r:embed="rId6" cstate="print"/>
          <a:srcRect/>
          <a:stretch>
            <a:fillRect/>
          </a:stretch>
        </p:blipFill>
        <p:spPr bwMode="auto">
          <a:xfrm>
            <a:off x="4860032" y="4293096"/>
            <a:ext cx="3384376" cy="208823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5040560"/>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2700" cap="none" dirty="0" smtClean="0">
                <a:solidFill>
                  <a:srgbClr val="92D050"/>
                </a:solidFill>
              </a:rPr>
              <a:t/>
            </a:r>
            <a:br>
              <a:rPr lang="it-IT" sz="2700" cap="none" dirty="0" smtClean="0">
                <a:solidFill>
                  <a:srgbClr val="92D050"/>
                </a:solidFill>
              </a:rPr>
            </a:br>
            <a:r>
              <a:rPr lang="it-IT" sz="2700" cap="none" dirty="0" smtClean="0">
                <a:solidFill>
                  <a:srgbClr val="92D050"/>
                </a:solidFill>
              </a:rPr>
              <a:t>TERMINI DELLA SICUREZZA</a:t>
            </a:r>
            <a:br>
              <a:rPr lang="it-IT" sz="2700" cap="none" dirty="0" smtClean="0">
                <a:solidFill>
                  <a:srgbClr val="92D050"/>
                </a:solidFill>
              </a:rPr>
            </a:br>
            <a:r>
              <a:rPr lang="it-IT" sz="2700" cap="none" dirty="0" smtClean="0">
                <a:solidFill>
                  <a:srgbClr val="92D050"/>
                </a:solidFill>
              </a:rPr>
              <a:t>(Art</a:t>
            </a:r>
            <a:r>
              <a:rPr lang="it-IT" sz="2700" cap="none" dirty="0" err="1" smtClean="0">
                <a:solidFill>
                  <a:srgbClr val="92D050"/>
                </a:solidFill>
              </a:rPr>
              <a:t>.2 D.lgs</a:t>
            </a:r>
            <a:r>
              <a:rPr lang="it-IT" sz="2700" cap="none" dirty="0" smtClean="0">
                <a:solidFill>
                  <a:srgbClr val="92D050"/>
                </a:solidFill>
              </a:rPr>
              <a:t>.81)</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a:t>
            </a:r>
            <a:br>
              <a:rPr lang="it-IT" sz="3200" cap="none" dirty="0" smtClean="0">
                <a:solidFill>
                  <a:srgbClr val="92D050"/>
                </a:solidFill>
              </a:rPr>
            </a:br>
            <a:r>
              <a:rPr lang="it-IT" sz="3200" cap="none" dirty="0" smtClean="0">
                <a:solidFill>
                  <a:srgbClr val="92D050"/>
                </a:solidFill>
              </a:rPr>
              <a:t>è una sorta di “glossario” della sicurezza sul lavoro</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acronimi figure della sicurezza</a:t>
            </a:r>
            <a:br>
              <a:rPr lang="it-IT" sz="3200" cap="none" dirty="0" smtClean="0">
                <a:solidFill>
                  <a:srgbClr val="92D050"/>
                </a:solidFill>
              </a:rPr>
            </a:br>
            <a:r>
              <a:rPr lang="it-IT" sz="3200" cap="none" dirty="0" smtClean="0">
                <a:solidFill>
                  <a:srgbClr val="92D050"/>
                </a:solidFill>
              </a:rPr>
              <a:t>parole chiave</a:t>
            </a:r>
            <a:r>
              <a:rPr lang="it-IT" sz="3200" dirty="0" smtClean="0"/>
              <a:t/>
            </a:r>
            <a:br>
              <a:rPr lang="it-IT" sz="3200" dirty="0" smtClean="0"/>
            </a:br>
            <a:r>
              <a:rPr lang="it-IT" sz="3200" dirty="0" smtClean="0"/>
              <a:t> </a:t>
            </a:r>
            <a:br>
              <a:rPr lang="it-IT" sz="3200" dirty="0" smtClean="0"/>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836712"/>
            <a:ext cx="8134672" cy="3960440"/>
          </a:xfrm>
        </p:spPr>
        <p:txBody>
          <a:bodyPr>
            <a:normAutofit fontScale="90000"/>
          </a:bodyPr>
          <a:lstStyle/>
          <a:p>
            <a:pPr algn="ctr" fontAlgn="base"/>
            <a:r>
              <a:rPr lang="it-IT" sz="3200" cap="none" dirty="0" err="1" smtClean="0">
                <a:solidFill>
                  <a:srgbClr val="92D050"/>
                </a:solidFill>
              </a:rPr>
              <a:t>D.Lgs</a:t>
            </a:r>
            <a:r>
              <a:rPr lang="it-IT" sz="3200" cap="none" dirty="0" smtClean="0">
                <a:solidFill>
                  <a:srgbClr val="92D050"/>
                </a:solidFill>
              </a:rPr>
              <a:t> 81/2008</a:t>
            </a:r>
            <a:br>
              <a:rPr lang="it-IT" sz="32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r>
              <a:rPr lang="it-IT" sz="3200" dirty="0" smtClean="0"/>
              <a:t> </a:t>
            </a:r>
            <a:r>
              <a:rPr lang="it-IT" sz="3200" cap="none" dirty="0" smtClean="0">
                <a:solidFill>
                  <a:srgbClr val="92D050"/>
                </a:solidFill>
              </a:rPr>
              <a:t>Salute</a:t>
            </a:r>
            <a:br>
              <a:rPr lang="it-IT" sz="3200" cap="none" dirty="0" smtClean="0">
                <a:solidFill>
                  <a:srgbClr val="92D050"/>
                </a:solidFill>
              </a:rPr>
            </a:br>
            <a:r>
              <a:rPr lang="it-IT" sz="1800" cap="none" dirty="0" smtClean="0">
                <a:solidFill>
                  <a:srgbClr val="92D050"/>
                </a:solidFill>
              </a:rPr>
              <a:t> </a:t>
            </a:r>
            <a:r>
              <a:rPr lang="it-IT" sz="3200" cap="none" dirty="0" smtClean="0">
                <a:solidFill>
                  <a:srgbClr val="92D050"/>
                </a:solidFill>
              </a:rPr>
              <a:t/>
            </a:r>
            <a:br>
              <a:rPr lang="it-IT" sz="3200" cap="none" dirty="0" smtClean="0">
                <a:solidFill>
                  <a:srgbClr val="92D050"/>
                </a:solidFill>
              </a:rPr>
            </a:br>
            <a:r>
              <a:rPr lang="it-IT" sz="3200" cap="none" dirty="0" smtClean="0">
                <a:solidFill>
                  <a:srgbClr val="92D050"/>
                </a:solidFill>
              </a:rPr>
              <a:t>• stato di completo benessere fisico,mentale e sociale , non consistente solo in un’assenza di malattia o d’infermità</a:t>
            </a:r>
            <a:br>
              <a:rPr lang="it-IT" sz="3200" cap="none" dirty="0" smtClean="0">
                <a:solidFill>
                  <a:srgbClr val="92D050"/>
                </a:solidFill>
              </a:rPr>
            </a:br>
            <a:r>
              <a:rPr lang="it-IT" sz="1800" cap="none" dirty="0" smtClean="0">
                <a:solidFill>
                  <a:srgbClr val="92D050"/>
                </a:solidFill>
              </a:rPr>
              <a:t/>
            </a:r>
            <a:br>
              <a:rPr lang="it-IT" sz="1800" cap="none" dirty="0" smtClean="0">
                <a:solidFill>
                  <a:srgbClr val="92D050"/>
                </a:solidFill>
              </a:rPr>
            </a:br>
            <a:r>
              <a:rPr lang="it-IT" sz="3200" cap="none" dirty="0" smtClean="0">
                <a:solidFill>
                  <a:srgbClr val="92D050"/>
                </a:solidFill>
              </a:rPr>
              <a:t/>
            </a:r>
            <a:br>
              <a:rPr lang="it-IT" sz="3200" cap="none" dirty="0" smtClean="0">
                <a:solidFill>
                  <a:srgbClr val="92D050"/>
                </a:solidFill>
              </a:rPr>
            </a:br>
            <a:endParaRPr lang="it-IT" sz="3200" cap="none" dirty="0">
              <a:solidFill>
                <a:srgbClr val="92D050"/>
              </a:solidFill>
            </a:endParaRPr>
          </a:p>
        </p:txBody>
      </p:sp>
      <p:sp>
        <p:nvSpPr>
          <p:cNvPr id="3" name="Sottotitolo 2"/>
          <p:cNvSpPr>
            <a:spLocks noGrp="1"/>
          </p:cNvSpPr>
          <p:nvPr>
            <p:ph type="subTitle" idx="1"/>
          </p:nvPr>
        </p:nvSpPr>
        <p:spPr>
          <a:xfrm>
            <a:off x="433050" y="5877272"/>
            <a:ext cx="8315414" cy="360040"/>
          </a:xfrm>
        </p:spPr>
        <p:txBody>
          <a:bodyPr/>
          <a:lstStyle/>
          <a:p>
            <a:pPr algn="ctr"/>
            <a:r>
              <a:rPr lang="it-IT" dirty="0" smtClean="0"/>
              <a:t>legislazione in tema di salute e sicurezza in ambiente di lavoro</a:t>
            </a:r>
            <a:endParaRPr lang="it-IT"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nologia">
  <a:themeElements>
    <a:clrScheme name="Tecnologi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933</TotalTime>
  <Words>921</Words>
  <Application>Microsoft Office PowerPoint</Application>
  <PresentationFormat>Presentazione su schermo (4:3)</PresentationFormat>
  <Paragraphs>147</Paragraphs>
  <Slides>70</Slides>
  <Notes>0</Notes>
  <HiddenSlides>0</HiddenSlides>
  <MMClips>0</MMClips>
  <ScaleCrop>false</ScaleCrop>
  <HeadingPairs>
    <vt:vector size="4" baseType="variant">
      <vt:variant>
        <vt:lpstr>Tema</vt:lpstr>
      </vt:variant>
      <vt:variant>
        <vt:i4>1</vt:i4>
      </vt:variant>
      <vt:variant>
        <vt:lpstr>Titoli diapositive</vt:lpstr>
      </vt:variant>
      <vt:variant>
        <vt:i4>70</vt:i4>
      </vt:variant>
    </vt:vector>
  </HeadingPairs>
  <TitlesOfParts>
    <vt:vector size="71" baseType="lpstr">
      <vt:lpstr>Tecnologia</vt:lpstr>
      <vt:lpstr> DECRETO LEGISLATIVO 81/2008  detto  anche   testo unico sulla sicurezza </vt:lpstr>
      <vt:lpstr>D.Lgs 81/2008  è un provvedimento normativo emanato per  riordinare e coordinare all’interno di un unico testo  tutte le norme in materia di sicurezza sul lavoro </vt:lpstr>
      <vt:lpstr>D.Lgs 81/2008  è rivolto a tutte le aziende/organizzazioni lavorative  di qualsiasi settore   sia pubbliche che private    anche con n.1 solo lavoratore</vt:lpstr>
      <vt:lpstr>D.Lgs 81/2008  Il T.U. sulla sicurezza  disciplina i rapporti   in tema di sicurezza e salute sul lavoro  tra Datore di lavoro  e Lavoratori </vt:lpstr>
      <vt:lpstr>D.Lgs 81/2008  Art.32  Costituzione Repubblica Italiana   “la Repubblica tutela la salute come fondamentale diritto dell'individuo ed interesse della collettività” </vt:lpstr>
      <vt:lpstr>D.Lgs 81/2008  Art.41  Costituzione Repubblica Italiana   L'iniziativa economica privata è libera.  Non può svolgersi in contrasto con l'utilità sociale o in modo da recare danno alla sicurezza, alla libertà, alla dignità umana.  La legge determina i programmi e i controlli opportuni perché l'attività economica pubblica e privata possa essere indirizzata e coordinata ai fini sociali</vt:lpstr>
      <vt:lpstr>D.Lgs 81/2008   Art. 2050 del Codice Civile  Chiunque cagiona danno ad altri nello svolgimento di un’attività pericolosa, per sua natura o per la natura dei mezzi adoperati, è tenuto al risarcimento, se non prova di avere adottato tutte le misure idonee a evitare il danno.</vt:lpstr>
      <vt:lpstr>D.Lgs 81/2008  TERMINI DELLA SICUREZZA (Art.2 D.lgs.81)   è una sorta di “glossario” della sicurezza sul lavoro  acronimi figure della sicurezza parole chiave   </vt:lpstr>
      <vt:lpstr>D.Lgs 81/2008   Salute   • stato di completo benessere fisico,mentale e sociale , non consistente solo in un’assenza di malattia o d’infermità   </vt:lpstr>
      <vt:lpstr>D.Lgs 81/2008   Pericolo (D.Lg.81/08 art.2)  Proprietà o qualità intrinseca di un determinato fattore avente il potenziale di causare danno alle persone     i fattori possono essere: una situazione,  un oggetto,  una sostanza, ecc.  </vt:lpstr>
      <vt:lpstr>D.Lgs 81/2008   Danno   • Qualunque conseguenza negativa derivante dal verificarsi  di evento   • Gravità delle conseguenze che si verificano al concretizzarsi del pericolo   </vt:lpstr>
      <vt:lpstr>D.Lgs 81/2008   Rischio (D.Lg.81/08 art.2)   Probabilità di raggiungimento del livello potenziale di danno nelle condizioni di impiego o di esposizione ad un determinato fattore o agente oppure alla loro combinazione    </vt:lpstr>
      <vt:lpstr>D.Lgs 81/2008   Rischio (D.Lg.81/08 art.2)   Il rischio è un concetto probabilistico e non solo  ossia la probabilità che accada un certo evento capace di causare un danno alle persone.        </vt:lpstr>
      <vt:lpstr>D.Lgs 81/2008   Rischio (D.Lg.81/08 art.2)   La nozione di rischio implica l’esistenza di una sorgente di pericolo e della possibilità che essa si trasformi in un danno.   Dove c’è un rischio c’è una fonte di pericolo e viceversa. Dove c’è un pericolo c’è un possibile danno.       </vt:lpstr>
      <vt:lpstr>D.Lgs 81/2008  Rischi per la salute  Appartengono a questa categoria i rischi dovuti        all’esposizione  agli agenti chimici  e fisici    i cui effetti non sono immediatamente visibili.   ( ag. fisici es. rumore vibrazioni, ultrasuoni e radiazioni)       </vt:lpstr>
      <vt:lpstr>D.Lgs 81/2008   Rischi per la sicurezza  Riguardano tutte le situazioni dalle quali può derivare un incidente sul lavoro      </vt:lpstr>
      <vt:lpstr> D.Lgs 81/2008   infortunio  Evento traumatico avvenuto per causa violenta che provoca una lesione più o meno grave.     </vt:lpstr>
      <vt:lpstr>D.Lgs 81/2008   Rischi trasversali o organizzativi  Sono i rischi che dipendono dalle cosiddette “dinamiche aziendali”, cioè dall’insieme dei rapporti lavorativi, interpersonali e di organizzazione che si creano all’interno di un ambito lavorativo.    A questa categoria dei rischi è stato aggiunto negli ultimi anni un rischio particolare denominato  “rischio di stress da lavoro correlato”</vt:lpstr>
      <vt:lpstr>D.Lgs 81/2008    alcune tipologie di rischio  rischio fisico (rumore, radiazioni ottiche,vibrazioni meccaniche,  movimentazione manuale dei carichi microclima) rischio biologico  (legato agli agenti, microrganismi patogeni) rischi chimico  (sostanze che posso provocare danni alla salute)  rischio da stress da lavoro correlato           </vt:lpstr>
      <vt:lpstr>D.Lgs 81/2008     rischio fisico  -  rumore  L’esposizione prolungata nel tempo a livelli significativi di rumore in ambiente di lavoro può provocare effetti negativi sulla salute, tra i quali il più conosciuto è la diminuzione permanente della capacità uditiva o ipoacusia da rumore, che rappresenta ancora oggi una delle malattie professionali più diffuse.         </vt:lpstr>
      <vt:lpstr>D.Lgs 81/2008  Malattia professionale   malattia contratta durante l'attività lavorativa a causa delle lavorazioni effettuate.  (ad esempio sordità dovuta  al rumore)          </vt:lpstr>
      <vt:lpstr>D.Lgs 81/2008  Un rischio rilevante per la salute  è  l’utilizzo dei video terminali  (VDT) per più di 20 ore settimanali  azioni preventive  ogni due ore si devono fare  15 minuti  di stacco   la sedia deve essere in un certo modo per evitare disturbi muscolo scheletrici   l’illuminazione laterale  o lo schermo deve essere protetto          </vt:lpstr>
      <vt:lpstr>D.Lgs 81/2008    In questo caso è obbligatorio nominare il medico competente          </vt:lpstr>
      <vt:lpstr>D.Lgs 81/2008   DPI (D.Lgs. 81/08  art. 2) Dispositivi di protezione individuale  "Qualsiasi attrezzatura destinata ad essere indossata e tenuta dal lavoratore allo scopo di proteggerlo contro uno o più rischi suscettibili di minacciarne la sicurezza o la salute durante il lavoro, nonché ogni complemento o accessorio destinato a tale scopo".               </vt:lpstr>
      <vt:lpstr>D.Lgs 81/2008   DPI (D.Lgs. 81/08 art. 2)   Va ricordato che i DPI devono essere prescritti soltanto quando non è possibile attuare altre misure di prevenzione per ridurre i rischi alla fonte, come per esempio adottare mezzi di protezione collettiva o modificare il processo lavorativo.               </vt:lpstr>
      <vt:lpstr>D.Lgs 81/2008   DPI (D.Lgs. 81/08 art. 2)  I DPI si suddividono in 3 categorie  A SECONDA DEL RISCHIO (rischio maggiore categoria maggiore)   I Categoria  II Categoria  III Categoria              </vt:lpstr>
      <vt:lpstr>D.Lgs 81/2008   DPC (D.Lgs. 81/08 art. 2)  Dispositivi di Protezione Collettiva   sistemi che intervengono direttamente sulla fonte del rischio, riducendolo o eliminandolo.   L’intero ambiente lavorativo beneficia di tali sistemi che riducono per tutti i soggetti operanti in esso il rischio sul quale agiscono.                </vt:lpstr>
      <vt:lpstr>D.Lgs 81/2008   DPC (D.Lgs. 81/08 art. 2)    DPC e DPI devono sottostare ad una logica gerarchica.   L’adozione dei dispositivi di protezione collettiva è  necessariamente prioritaria rispetto all’utilizzo di dispositivi di protezione individuale.               </vt:lpstr>
      <vt:lpstr>D.Lgs 81/2008   Datore di lavoro- DL  (D.Lgs. 81/08 art. 2)  Il D. Lgs. 81/08 definisce  DL  colui che ha la responsabilità dell’organizzazione aziendale   che ha sia il potere decisionale che di spesa  Il datore di lavoro ha l’obbligo di valutare i rischi a prescindere dal numero di lavoratori impiegati e dall’ambito operativo.  Nelle Scuole il Dirigente Scolastico è stato individuato dalla legge nel Datore di Lavoro                        </vt:lpstr>
      <vt:lpstr>D.Lgs 81/2008   Datore di Lavoro obblighi (D.Lgs. 81/08 art.18)  valutazione dei rischi e redazione del Documento di valutazione dei rischi (DVR)  informazione ,formazione lavoratori  attuare le misure di emergenza  (piano evacuazione)  nomina delle figure previste dalla normativa ( RSPP, MC,addetti primo soccorso, antincendio)   consultare il rappresentante dei lavoratori per la sicurezza                         </vt:lpstr>
      <vt:lpstr>D.Lgs 81/2008     Lavoratore (D.Lg.81/08 art.2) Diritto e obbligo di formazione ed aggiornamento a carico del datore di lavoro   Lavoratore»: persona che, indipendentemente dalla tipologia contrattuale, svolge un’attività lavorativa nell’ambito dell’organizzazione di un datore di lavoro pubblico o privato, con o senza retribuzione, anche al solo fine di apprendere un mestiere, un’arte o una professione                    </vt:lpstr>
      <vt:lpstr>D.Lgs 81/2008     Lavoratore (D.Lg.81/08 art.2)    soggetto beneficiario delle iniziative di tirocini formativi e di promosse al fine di realizzare momenti di alternanza tra studio e lavoro o di agevolare le scelte professionali mediante la conoscenza diretta del mondo del lavoro  l’allievo degli istituti di istruzione ed universitari e il partecipante ai corsi di formazione professionale nei quali si faccia uso di laboratori, attrezzature di lavoro limitatamente ai periodi in cui l’allievo sia effettivamente applicato alla strumentazioni o ai laboratori in questione.                 </vt:lpstr>
      <vt:lpstr>D.Lgs 81/2008    Lavoratore diritti e doveri (D.Lgs. 81/08  art. 20)  Obbligo di formazione ed aggiornamento   comma 1   Ogni lavoratore deve prendersi cura della propria salute e sicurezza e di quella delle altre persone presenti sul luogo di lavoro, su cui ricadono gli effetti delle sue azioni o omissioni, conformemente alla sua formazione, alle istruzioni e ai mezzi forniti dal datore di lavoro.   Comma 2  a) contribuire, insieme al datore di lavoro, ai dirigenti e ai preposti, nell'adempimento degli obblighi previsti a tutela della salute e sicurezza sui luoghi di lavoro.                  </vt:lpstr>
      <vt:lpstr>D.Lgs 81/2008    Lavoratore diritti e doveri (D.Lgs. 81/08 art. 20)  Obbligo di formazione ed aggiornamento   b) osservare le disposizioni e le istruzioni impartite dal datore di lavoro, dai dirigenti e dai preposti, ai fini della protezione collettiva ed individuale; c) utilizzare correttamente le attrezzature di lavoro, le sostanze e le miscele pericolose, i mezzi di trasporto, nonché i dispositivi di sicurezza; d) utilizzare in modo appropriato i dispositivi di protezione messi a loro disposizione; e) segnalare immediatamente al datore di lavoro, al dirigente o al preposto le deficienze dei mezzi e dei dispositivi di cui alle lettere c) e d), nonché qualsiasi eventuale condizione di pericolo di cui vengano a conoscenza, adoperandosi direttamente, in caso di urgenza, nell'ambito delle proprie competenze e possibilità e fatto salvo l'obbligo di cui alla lettera f) per eliminare o ridurre le situazioni di pericolo grave e incombente, dandone notizia al rappresentante dei lavoratori per la sicurezza;                   </vt:lpstr>
      <vt:lpstr>D.Lgs 81/2008    Lavoratore diritti e doveri (D.Lgs. 81/08 art. 20)  Obbligo di formazione ed aggiornamento   f) non rimuovere o modificare senza autorizzazione i dispositivi di sicurezza o di segnalazione o di controllo; g) non compiere di propria iniziativa operazioni o manovre che non sono di loro competenza ovvero che possono compromettere la sicurezza propria o di altri lavoratori; h) partecipare ai programmi di formazione e di addestramento organizzati dal datore di lavoro; i) sottoporsi ai controlli sanitari previsti dal presente decreto legislativo o comunque disposti dal medico competente.                   </vt:lpstr>
      <vt:lpstr>D.Lgs 81/2008   Lavoratore Preposto (D.Lgs. 81/08, art.2)   Obbligo di formazione ed aggiornamento   Persona che, in ragione delle competenze professionali e nei limiti di poteri gerarchici e funzionali adeguati alla natura dell’incarico conferitogli, sovrintende alla attività lavorativa e garantisce l’attuazione delle direttive ricevute,  controllandone la corretta esecuzione da parte dei lavoratori ed esercitando un funzionale potere di iniziativa.  es.docenti di laboratorio, Capi Reparto.                      </vt:lpstr>
      <vt:lpstr>D.Lgs 81/2008   Lavoratore Preposto (D.Lgs. 81/08, art.2)   Obbligo di formazione ed aggiornamento   Persona che, in ragione delle competenze professionali e nei limiti di poteri gerarchici e funzionali adeguati alla natura dell’incarico conferitogli, sovrintende alla attività lavorativa e garantisce l’attuazione delle direttive ricevute,  controllandone la corretta esecuzione da parte dei lavoratori ed esercitando un funzionale potere di iniziativa.  es.docenti di laboratorio, Capi Reparto.                      </vt:lpstr>
      <vt:lpstr>D.Lgs 81/2008   Lavoratore Preposto (D.Lgs. 81/08, art.2)   Obbligo di formazione ed aggiornamento   Persona che, in ragione delle competenze professionali e nei limiti di poteri gerarchici e funzionali adeguati alla natura dell’incarico conferitogli, sovrintende alla attività lavorativa e garantisce l’attuazione delle direttive ricevute,  controllandone la corretta esecuzione da parte dei lavoratori ed esercitando un funzionale potere di iniziativa.  es.docenti di laboratorio, Capi Reparto.                      </vt:lpstr>
      <vt:lpstr>D.Lgs 81/2008  Dirigente (D.Lgs. 81/08, art.2) Obbligo di formazione ed aggiornamento   Persona che, in ragione delle competenze professionali e di poteri gerarchici e funzionali adeguati alla natura dell’incarico conferitogli, attua le direttive del datore di lavoro organizzando l’attività lavorativa e vigilando su di essa”. La delega di funzioni, secondo quanto stabilito dallo stesso D.Lgs. n. 81 del 2008, deve risultare da atto scritto recante data certa es. Vice Preside-DSGA                    </vt:lpstr>
      <vt:lpstr>D.Lgs 81/2008   Responsabile del servizio di prevenzione e protezione -Rspp (D.Lgs. 81/08, artt. 2,32) Obbligo di formazione ed aggiornamento    designato dal datore di lavoro, a cui risponde, per coordinare il servizio di prevenzione e protezione.   Obbligatoria la presenza può essere interno od esterno                 </vt:lpstr>
      <vt:lpstr>D.Lgs 81/2008   Il  ruolo di RSPP può essere ricoperto da:  lavoratore interno all'azienda  o professionista esterno all'azienda   datore di lavoro puo’ ricoprire il ruolo di RSPP solo nei seguenti casi:  aziende artigiane ed industriali fino a 30 lavoratori aziende agricole e zootecniche fino a 30 lavoratori altre aziende/attività fino a 200 lavoratori                </vt:lpstr>
      <vt:lpstr>D.Lgs 81/2008  Rspp Compiti  (D.L.81/08 art.33)   Collabora con  il datore di lavoro  il medico competente   l’RLS  all’elaborazione   del DVR (Documento Valutazione Rischi)   e alla gestione della sicurezza                  </vt:lpstr>
      <vt:lpstr>D.Lgs 81/2008   Servizio di Prevenzione e Protezione-SPP (D.Lgs. 81/08, art. 2)  Composto dal RSPP e dagli ASPP (addetti)  Si tratta, dunque, di un apposito gruppo di persone che può essere interno o esterno all'azienda nominate e incaricate di collaborare con il Datore di Lavoro nelle valutazione dei rischi e  nella gestione della sicurezza dei dipendenti.                </vt:lpstr>
      <vt:lpstr>D.Lgs 81/2008   Aspp compiti (D.L.81/08 art.33)   E’ coordinato dall’RSPP  e  collabora con l’RSPP  fa parte del SPP            </vt:lpstr>
      <vt:lpstr>D.Lgs 81/2008   Addetto Primo Soccorso (D.Lgs. 81/08, art. 43)  obbligatorio nominarlo -formazione ed aggiornamento obbligatori   può essere il DL se meno di 5 lavoratori   Designato dal Dirigente scolastico   Gli addetti al primo soccorso devono essere in  numero congruo rispetto al numero di dipendenti,  al grado di rischio,  alla turnazione            </vt:lpstr>
      <vt:lpstr>D.Lgs 81/2008  Addetto al primo soccorso compiti (D.L.81/08 art.45)  Riconoscere situazioni di emergenza sanitaria Accertarsi delle condizioni subite dall’infortunato Allertare il personale sanitario, fornendo informazioni necessarie per un pronto  intervento Attuare le manovre di primo soccorso, al fine di non peggiorare lo stato clinico della persona interessata.       </vt:lpstr>
      <vt:lpstr>D.Lgs 81/2008  Addetto Antincendio (D.Lgs. 81/08, art. 45) Designato dal Dirigente scolastico Obbligatorio nominarlo al di sopra dei 5 lavoratori  monteore  di formazione in base alla categoria di rischio incendio dell’attività  rischio basso  rischio medio  rischio alto    Devono essere in  numero congruo rispetto al numero di dipendenti,  al grado di rischio,  alla turnazioni e struttura.             </vt:lpstr>
      <vt:lpstr>D.Lgs 81/2008  Addetto alla lotta antincendio  compiti (D.L.81/08 art.43)  nel caso in cui non riesca a domare l'incendio, deve avviare e coordinare la procedura dell’evacuazione  intervenire utilizzando estintori se l'emergenza è di bassa entità;      avvisare gli addetti alle chiamate di emergenza e i soccorsi esterni; disattivare eventuali valvole di gas o interruttori elettrici a rischio; isolare la zona per circoscrivere l'emergenza; verificare che tutto il personale sia giunto nel punto di ritrovo; supportare i soccorsi esterni fornendo tutte le informazioni          </vt:lpstr>
      <vt:lpstr>D.Lgs 81/2008   Squadra antincendio (D.Lgs. 81/08, art. 2)  E’ costituita da addetti  antincendio ai quali è affidata la gestione di situazioni di emergenza, come il caso di un incendio o di un’evacuazione (da effettuare con le modalità corrette)   Squadra di primo soccorso (D.Lgs. 81/08, art. 2) E’ costituita dagli addetti  al primo soccorso e ha la funzione di gestire le emergenze sanitarie           </vt:lpstr>
      <vt:lpstr>D.Lgs 81/2008   Medico  competente- MC  (D.Lgs. 81/08, artt. 2,38)  Deve essere in possesso dei titoli professionali e dei requisiti  previsti dall’articolo 38.  nominato/incaricato dal datore di lavoro   la nomina del medico competente  e la relativa sorveglianza sanitaria non è sempre obbligatoria  risponde ai casi previsti dalla normativa    nomina prevista in quei casi in cui i lavoratori sono  esposti a rischi non trascurabili per la salute           </vt:lpstr>
      <vt:lpstr>D.Lgs 81/2008   Medico  competente- MC  (D.Lgs. 81/08, artt. 2,38)  Deve essere in possesso dei titoli professionali e dei requisiti  previsti dall’articolo 38.  Un rischio rilevante per la salute  è  l’utilizzo dei video terminali  (VDT) per più di 20 ore settimanali In questo caso è obbligatorio nominare il medico competente i lavoratori vengono chiamati videoterminalisti azioni preventive  ogni due ore devono fare un 15 minuti o cambio attività la sedia deve essere in un certo modo per evitare disturbi muscolo scheletrici, l’illuminazione laterale  o lo schermo deve essere protetto     (con un utilizzo superiore alle 20 ore settimanali) e per i lavori notturni       </vt:lpstr>
      <vt:lpstr>D.Lgs 81/2008  Medico Competente compiti  (D.Lgs. 81/08, art. 25)  collabora con il datore di lavoro e con il servizio di prevenzione e protezione alla  valutazione dei rischi  per la salute e sicurezza dei lavoratori e alla redazione del DVR  collabora all’attuazione  di programmi di promozione della salute effettua la sorveglianza sanitaria     </vt:lpstr>
      <vt:lpstr>D.Lgs 81/2008  Rappresentate dei lavoratori per la sicurezza sul lavoro (D.Lgs. 81/08, artt. 2,47)   formazione ed aggiornamento obbligatori , figura obbligatoria  eletto dai lavoratori per rappresentare i lavoratori per quanto concerne gli aspetti della salute e della sicurezza durante il lavoro   assicura che nell’azienda o nell’unità produttiva vengano rispettate le norme stabilite dal Testo Unico sulla sicurezza.      </vt:lpstr>
      <vt:lpstr>D.Lgs 81/2008  RLS attribuzioni  (D.Lgs. 81/08, art. 50)  Deve essere consultato sempre in materia di sicurezza e salute   ha facoltà di accedere ai locali aziendali in cui si svolgono i lavori    fare ricorso alle autorità competenti se ritiene che le misure di prevenzione e protezione dai rischi adottate dal datore di lavoro (e i mezzi impiegati per attuarle) non siano idonee.    </vt:lpstr>
      <vt:lpstr>D.Lgs 81/2008 Organi di Controllo e Vigilanza  organismi esterni che vigilano sul rispetto della normativa   INAIL  Istituto Nazionale  Infortuni sul lavoro  IL Ispettorato del lavoro  ASL  Azienda Sanitaria Locale   Vigili del Fuoco     </vt:lpstr>
      <vt:lpstr>D.Lgs 81/2008  Riunione periodica (D.Lgs. 81/2008 art.35)    obbligatoria nelle attività con più di 15 lavoratori  obbligo di  redigere il verbale        </vt:lpstr>
      <vt:lpstr>D.Lgs 81/2008   alla riunione periodica partecipano:  a) il datore di lavoro   b) il responsabile del servizio di prevenzione e protezione dai rischi;  c) il medico competente, ove nominato;  d) il rappresentante dei lavoratori per la sicurezza.       </vt:lpstr>
      <vt:lpstr>D.Lgs 81/2008  Nel corso della riunione il datore di lavoro sottopone all’esame dei partecipanti:  a) il documento di valutazione dei rischi; b) l’andamento degli infortuni e delle malattie professionali e della sorveglianza sanitaria; c) i criteri di scelta, le caratteristiche tecniche e l’efficacia dei dispositivi di protezione individuale;  d) i programmi di informazione e formazione dei dirigenti, dei preposti e dei lavoratori ai fini della sicurezza e della protezione della loro salute.       </vt:lpstr>
      <vt:lpstr>D.Lgs 81/2008  Documento di Valutazione dei Rischi-DVR ( D.Lgs.81/08 artt.17,28) documento obbligatorio anche  se è presente un solo lavoratore  La predisposizione di tale documentazione deve avvenire, in conformità alla legge, non oltre 90 giorni dall’avvio delle attività di ogni unità produttiva in cui si trova a operare almeno un dipendente.  E’ il documento cardine per la gestione della sicurezza aziendale  Serve a delineare tutti gli interventi che devono essere attuati per eliminare o ridurre  il rischio e pericoli  per la salute e sicurezza nei luoghidi lavoro.         </vt:lpstr>
      <vt:lpstr>D.Lgs 81/2008  Documento di Valutazione dei Rischi-DVR ( D.Lgs.81/08 artt.17,28)   La stesura del DVR  è in capo al DL , non è delegabile ed è  redatto avvalendosi delle figure  da lui nominate RSPP, MC e RLS              </vt:lpstr>
      <vt:lpstr>D.Lgs 81/2008 Documento di Valutazione dei Rischi-DVR ( D.Lgs.81/08 artt.17,28)   Il documento deve essere  sottoscritto da tutte e 4 le figure  il datore di lavoro  il Responsabile del Servizio di Prevenzione e Protezione (RSPP)  il  MC ( se previsto)  il Rappresentante dei Lavoratori per la Sicurezza (RLS), o quello territoriale (RLST).             </vt:lpstr>
      <vt:lpstr> D.Lgs 81/2008 Piano di Emergenza ed Evacuazione (D.Lgs.81/08 artt.43,46) Il Datore di Lavoro deve predisporre il Piano  di Emergenza  Un’emergenza è qualsiasi situazione imprevista di grave o imminente pericolo per le persone, l'ambiente ed i beni.  Il Piano di Emergenza prevede:   Le misure di intervento in caso di emergenza (es.  Primo soccorso, allagamento, terremoto, nube tossica, incendio ecc.);  L’evacuazione rapida dei locali (in caso di incendio)            </vt:lpstr>
      <vt:lpstr>D.Lgs 81/2008  Piano di Emergenza ed Evacuazione (D.Lgs.81/08 artt.43,46) Documento obbligatorio per attività con più di 10 lavoratori o soggette al controllo dei vigili del fuoco    Questo Piano, integrato al DVR, è un documento di grande importanza per affrontare le situazioni di maggior pericolo.            </vt:lpstr>
      <vt:lpstr>D.Lgs 81/2008  Informazione, Formazione (D.Lgs.81/08 artt.36,37)  Finalità la prevenzione tramite la conoscenza e la consapevolezza     Uno dei principali obblighi a carico del datore di lavoro  è l’informazione (art.36) e la formazione (art.37)  in  tema di sicurezza sul lavoro             </vt:lpstr>
      <vt:lpstr>D.Lgs 81/2008  Informazione, Formazione (D.Lgs.81/08 artt.36,37)    L’informativa scopo principale è quello della prevenzione:   migliorare le conoscenze, in materia    modificare alcuni comportamenti errati   consolidare quelli corretti indirizzati alla prevenzione e alla tutela della sicurezza.            </vt:lpstr>
      <vt:lpstr>D.Lgs 81/2008  Informazione, Formazione (D.Lgs.81/08 artt.36,37)   La durata ed i contenuti della formazione ed aggiornamento  è normata  dall’Accordo Stato Regioni del 21/12/2011 e successivi aggiornamenti (2016).   L’Accordo Stato Regioni in tema di durata e contenuti della formazione sicurezza  fa riferimento ai codici ATECO che identificano il settore di appartenenza di una attività/azienda ed il relativo livello di rischio:   rischio basso, rischio medio, rischio alto  (scuola rischio medio)           </vt:lpstr>
      <vt:lpstr>                                                   D.Lgs 81/2008                             Organi di vigilanza e controllo            INAIL - ISTITUTO NAZIONALE Assicurazione Infortuni sul Lavoro  INL     - ispettorato nazionale del Lavoro  Comando dei Vigili del Fuoco   ASL    - Azienda sanitaria locale               </vt:lpstr>
      <vt:lpstr>   I COLORI DELLA SICUREZZA</vt:lpstr>
      <vt:lpstr>      I COLORI DELLA SICUREZZA</vt:lpstr>
      <vt:lpstr>       I COLORI DELLA SICUREZZA                     SEGNALETICA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LEGISLATIVO 81/2008  detto anche testo unico sulla sicurezza</dc:title>
  <dc:creator>Ufftec2</dc:creator>
  <cp:lastModifiedBy>ufftec2</cp:lastModifiedBy>
  <cp:revision>161</cp:revision>
  <dcterms:created xsi:type="dcterms:W3CDTF">2021-03-11T10:01:39Z</dcterms:created>
  <dcterms:modified xsi:type="dcterms:W3CDTF">2022-11-19T12:31:48Z</dcterms:modified>
</cp:coreProperties>
</file>